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5"/>
  </p:notesMasterIdLst>
  <p:sldIdLst>
    <p:sldId id="346" r:id="rId2"/>
    <p:sldId id="3957" r:id="rId3"/>
    <p:sldId id="3954" r:id="rId4"/>
    <p:sldId id="3963" r:id="rId5"/>
    <p:sldId id="4153" r:id="rId6"/>
    <p:sldId id="4154" r:id="rId7"/>
    <p:sldId id="4093" r:id="rId8"/>
    <p:sldId id="4181" r:id="rId9"/>
    <p:sldId id="4180" r:id="rId10"/>
    <p:sldId id="4145" r:id="rId11"/>
    <p:sldId id="4147" r:id="rId12"/>
    <p:sldId id="4150" r:id="rId13"/>
    <p:sldId id="4039" r:id="rId14"/>
    <p:sldId id="4046" r:id="rId15"/>
    <p:sldId id="4049" r:id="rId16"/>
    <p:sldId id="4050" r:id="rId17"/>
    <p:sldId id="4053" r:id="rId18"/>
    <p:sldId id="4055" r:id="rId19"/>
    <p:sldId id="4888" r:id="rId20"/>
    <p:sldId id="2430" r:id="rId21"/>
    <p:sldId id="4895" r:id="rId22"/>
    <p:sldId id="4201" r:id="rId23"/>
    <p:sldId id="2434" r:id="rId24"/>
    <p:sldId id="4202" r:id="rId25"/>
    <p:sldId id="4899" r:id="rId26"/>
    <p:sldId id="4897" r:id="rId27"/>
    <p:sldId id="4900" r:id="rId28"/>
    <p:sldId id="4896" r:id="rId29"/>
    <p:sldId id="4898" r:id="rId30"/>
    <p:sldId id="3947" r:id="rId31"/>
    <p:sldId id="3949" r:id="rId32"/>
    <p:sldId id="3950" r:id="rId33"/>
    <p:sldId id="3951" r:id="rId34"/>
    <p:sldId id="3944" r:id="rId35"/>
    <p:sldId id="3952" r:id="rId36"/>
    <p:sldId id="3945" r:id="rId37"/>
    <p:sldId id="3966" r:id="rId38"/>
    <p:sldId id="3967" r:id="rId39"/>
    <p:sldId id="4893" r:id="rId40"/>
    <p:sldId id="4901" r:id="rId41"/>
    <p:sldId id="3970" r:id="rId42"/>
    <p:sldId id="3980" r:id="rId43"/>
    <p:sldId id="3981" r:id="rId44"/>
    <p:sldId id="3971" r:id="rId45"/>
    <p:sldId id="3972" r:id="rId46"/>
    <p:sldId id="3988" r:id="rId47"/>
    <p:sldId id="3982" r:id="rId48"/>
    <p:sldId id="3973" r:id="rId49"/>
    <p:sldId id="3974" r:id="rId50"/>
    <p:sldId id="3987" r:id="rId51"/>
    <p:sldId id="3989" r:id="rId52"/>
    <p:sldId id="3991" r:id="rId53"/>
    <p:sldId id="3992" r:id="rId54"/>
    <p:sldId id="3993" r:id="rId55"/>
    <p:sldId id="3990" r:id="rId56"/>
    <p:sldId id="3983" r:id="rId57"/>
    <p:sldId id="3995" r:id="rId58"/>
    <p:sldId id="3994" r:id="rId59"/>
    <p:sldId id="3984" r:id="rId60"/>
    <p:sldId id="3985" r:id="rId61"/>
    <p:sldId id="3996" r:id="rId62"/>
    <p:sldId id="4002" r:id="rId63"/>
    <p:sldId id="4003" r:id="rId64"/>
    <p:sldId id="3986" r:id="rId65"/>
    <p:sldId id="3997" r:id="rId66"/>
    <p:sldId id="4183" r:id="rId67"/>
    <p:sldId id="4005" r:id="rId68"/>
    <p:sldId id="4006" r:id="rId69"/>
    <p:sldId id="4007" r:id="rId70"/>
    <p:sldId id="3998" r:id="rId71"/>
    <p:sldId id="4008" r:id="rId72"/>
    <p:sldId id="3999" r:id="rId73"/>
    <p:sldId id="4000" r:id="rId74"/>
    <p:sldId id="4184" r:id="rId75"/>
    <p:sldId id="4185" r:id="rId76"/>
    <p:sldId id="4015" r:id="rId77"/>
    <p:sldId id="4001" r:id="rId78"/>
    <p:sldId id="4186" r:id="rId79"/>
    <p:sldId id="4187" r:id="rId80"/>
    <p:sldId id="4188" r:id="rId81"/>
    <p:sldId id="4189" r:id="rId82"/>
    <p:sldId id="4190" r:id="rId83"/>
    <p:sldId id="4191" r:id="rId84"/>
    <p:sldId id="4123" r:id="rId85"/>
    <p:sldId id="4121" r:id="rId86"/>
    <p:sldId id="4192" r:id="rId87"/>
    <p:sldId id="4894" r:id="rId88"/>
    <p:sldId id="4193" r:id="rId89"/>
    <p:sldId id="4194" r:id="rId90"/>
    <p:sldId id="4195" r:id="rId91"/>
    <p:sldId id="4125" r:id="rId92"/>
    <p:sldId id="4196" r:id="rId93"/>
    <p:sldId id="4197" r:id="rId94"/>
    <p:sldId id="4198" r:id="rId95"/>
    <p:sldId id="4031" r:id="rId96"/>
    <p:sldId id="4058" r:id="rId97"/>
    <p:sldId id="4059" r:id="rId98"/>
    <p:sldId id="4033" r:id="rId99"/>
    <p:sldId id="4034" r:id="rId100"/>
    <p:sldId id="4010" r:id="rId101"/>
    <p:sldId id="4011" r:id="rId102"/>
    <p:sldId id="4060" r:id="rId103"/>
    <p:sldId id="4012" r:id="rId104"/>
    <p:sldId id="4071" r:id="rId105"/>
    <p:sldId id="4075" r:id="rId106"/>
    <p:sldId id="4068" r:id="rId107"/>
    <p:sldId id="4906" r:id="rId108"/>
    <p:sldId id="4127" r:id="rId109"/>
    <p:sldId id="4077" r:id="rId110"/>
    <p:sldId id="4072" r:id="rId111"/>
    <p:sldId id="4108" r:id="rId112"/>
    <p:sldId id="4907" r:id="rId113"/>
    <p:sldId id="4908" r:id="rId114"/>
    <p:sldId id="4909" r:id="rId115"/>
    <p:sldId id="4064" r:id="rId116"/>
    <p:sldId id="4128" r:id="rId117"/>
    <p:sldId id="3915" r:id="rId118"/>
    <p:sldId id="4130" r:id="rId119"/>
    <p:sldId id="3924" r:id="rId120"/>
    <p:sldId id="3925" r:id="rId121"/>
    <p:sldId id="3926" r:id="rId122"/>
    <p:sldId id="3916" r:id="rId123"/>
    <p:sldId id="3917" r:id="rId124"/>
    <p:sldId id="3887" r:id="rId125"/>
    <p:sldId id="3906" r:id="rId126"/>
    <p:sldId id="3921" r:id="rId127"/>
    <p:sldId id="3923" r:id="rId128"/>
    <p:sldId id="3922" r:id="rId129"/>
    <p:sldId id="3927" r:id="rId130"/>
    <p:sldId id="3928" r:id="rId131"/>
    <p:sldId id="3929" r:id="rId132"/>
    <p:sldId id="3930" r:id="rId133"/>
    <p:sldId id="3931" r:id="rId134"/>
    <p:sldId id="3932" r:id="rId135"/>
    <p:sldId id="3933" r:id="rId136"/>
    <p:sldId id="3934" r:id="rId137"/>
    <p:sldId id="3935" r:id="rId138"/>
    <p:sldId id="3908" r:id="rId139"/>
    <p:sldId id="3909" r:id="rId140"/>
    <p:sldId id="3910" r:id="rId141"/>
    <p:sldId id="3941" r:id="rId142"/>
    <p:sldId id="3911" r:id="rId143"/>
    <p:sldId id="3942" r:id="rId144"/>
    <p:sldId id="3943" r:id="rId145"/>
    <p:sldId id="4200" r:id="rId146"/>
    <p:sldId id="4210" r:id="rId147"/>
    <p:sldId id="4206" r:id="rId148"/>
    <p:sldId id="4205" r:id="rId149"/>
    <p:sldId id="4211" r:id="rId150"/>
    <p:sldId id="4212" r:id="rId151"/>
    <p:sldId id="4213" r:id="rId152"/>
    <p:sldId id="4111" r:id="rId153"/>
    <p:sldId id="4113" r:id="rId154"/>
    <p:sldId id="4083" r:id="rId155"/>
    <p:sldId id="4115" r:id="rId156"/>
    <p:sldId id="4114" r:id="rId157"/>
    <p:sldId id="4109" r:id="rId158"/>
    <p:sldId id="4110" r:id="rId159"/>
    <p:sldId id="4118" r:id="rId160"/>
    <p:sldId id="4135" r:id="rId161"/>
    <p:sldId id="4074" r:id="rId162"/>
    <p:sldId id="4076" r:id="rId163"/>
    <p:sldId id="4136" r:id="rId164"/>
    <p:sldId id="4270" r:id="rId165"/>
    <p:sldId id="4137" r:id="rId166"/>
    <p:sldId id="4138" r:id="rId167"/>
    <p:sldId id="4139" r:id="rId168"/>
    <p:sldId id="4140" r:id="rId169"/>
    <p:sldId id="4141" r:id="rId170"/>
    <p:sldId id="4079" r:id="rId171"/>
    <p:sldId id="4095" r:id="rId172"/>
    <p:sldId id="4142" r:id="rId173"/>
    <p:sldId id="4089" r:id="rId174"/>
    <p:sldId id="4271" r:id="rId175"/>
    <p:sldId id="4094" r:id="rId176"/>
    <p:sldId id="4080" r:id="rId177"/>
    <p:sldId id="4096" r:id="rId178"/>
    <p:sldId id="4090" r:id="rId179"/>
    <p:sldId id="4097" r:id="rId180"/>
    <p:sldId id="4143" r:id="rId181"/>
    <p:sldId id="4144" r:id="rId182"/>
    <p:sldId id="4272" r:id="rId183"/>
    <p:sldId id="4146" r:id="rId184"/>
    <p:sldId id="4273" r:id="rId185"/>
    <p:sldId id="4148" r:id="rId186"/>
    <p:sldId id="4149" r:id="rId187"/>
    <p:sldId id="4274" r:id="rId188"/>
    <p:sldId id="4151" r:id="rId189"/>
    <p:sldId id="4152" r:id="rId190"/>
    <p:sldId id="4275" r:id="rId191"/>
    <p:sldId id="4904" r:id="rId192"/>
    <p:sldId id="4276" r:id="rId193"/>
    <p:sldId id="4155" r:id="rId194"/>
    <p:sldId id="4156" r:id="rId195"/>
    <p:sldId id="4157" r:id="rId196"/>
    <p:sldId id="4158" r:id="rId197"/>
    <p:sldId id="4905" r:id="rId198"/>
    <p:sldId id="4159" r:id="rId199"/>
    <p:sldId id="4160" r:id="rId200"/>
    <p:sldId id="4161" r:id="rId201"/>
    <p:sldId id="4162" r:id="rId202"/>
    <p:sldId id="4163" r:id="rId203"/>
    <p:sldId id="4305" r:id="rId204"/>
  </p:sldIdLst>
  <p:sldSz cx="12192000" cy="6858000"/>
  <p:notesSz cx="6858000" cy="9144000"/>
  <p:embeddedFontLst>
    <p:embeddedFont>
      <p:font typeface="Calibri" panose="020F0502020204030204" pitchFamily="34" charset="0"/>
      <p:regular r:id="rId206"/>
      <p:bold r:id="rId207"/>
      <p:italic r:id="rId208"/>
      <p:boldItalic r:id="rId209"/>
    </p:embeddedFont>
    <p:embeddedFont>
      <p:font typeface="Consolas" panose="020B0609020204030204" pitchFamily="49" charset="0"/>
      <p:regular r:id="rId210"/>
      <p:bold r:id="rId211"/>
      <p:italic r:id="rId212"/>
      <p:boldItalic r:id="rId213"/>
    </p:embeddedFont>
    <p:embeddedFont>
      <p:font typeface="나눔스퀘어 Bold" panose="020B0600000101010101" pitchFamily="50" charset="-127"/>
      <p:bold r:id="rId214"/>
    </p:embeddedFont>
    <p:embeddedFont>
      <p:font typeface="나눔스퀘어 ExtraBold" panose="020B0600000101010101" pitchFamily="50" charset="-127"/>
      <p:bold r:id="rId215"/>
    </p:embeddedFont>
    <p:embeddedFont>
      <p:font typeface="맑은 고딕" panose="020B0503020000020004" pitchFamily="50" charset="-127"/>
      <p:regular r:id="rId216"/>
      <p:bold r:id="rId2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6F"/>
    <a:srgbClr val="FEE4A7"/>
    <a:srgbClr val="262626"/>
    <a:srgbClr val="7EFF80"/>
    <a:srgbClr val="FEFF7F"/>
    <a:srgbClr val="000072"/>
    <a:srgbClr val="FEFEFE"/>
    <a:srgbClr val="0741E6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1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12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2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3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font" Target="fonts/font9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4.fntdata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5.fntdata"/><Relationship Id="rId215" Type="http://schemas.openxmlformats.org/officeDocument/2006/relationships/font" Target="fonts/font10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7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03/29/2023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kyodvzc5GHU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33502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2BECE1-CEAF-1EB5-AF92-0481B285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93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123D9A-D1CB-02A5-62A0-3A3F92CC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006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큰 계산이 걸리는 값을 미리 저장하여 컴포넌트가 다시 </a:t>
            </a:r>
            <a:r>
              <a:rPr lang="ko-KR" altLang="en-US" dirty="0" err="1"/>
              <a:t>리렌더링</a:t>
            </a:r>
            <a:r>
              <a:rPr lang="ko-KR" altLang="en-US" dirty="0"/>
              <a:t> 되었을 때 다시 계산 하는 것이 아니라</a:t>
            </a:r>
            <a:r>
              <a:rPr lang="en-US" altLang="ko-KR" dirty="0"/>
              <a:t>, </a:t>
            </a:r>
            <a:r>
              <a:rPr lang="ko-KR" altLang="en-US" dirty="0"/>
              <a:t>메모리에 저장하여 바로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인자로는 </a:t>
            </a:r>
            <a:r>
              <a:rPr lang="en-US" altLang="ko-KR" dirty="0" err="1"/>
              <a:t>uesEffect</a:t>
            </a:r>
            <a:r>
              <a:rPr lang="en-US" altLang="ko-KR" dirty="0"/>
              <a:t> </a:t>
            </a:r>
            <a:r>
              <a:rPr lang="ko-KR" altLang="en-US" dirty="0"/>
              <a:t>와 동일하게</a:t>
            </a:r>
            <a:r>
              <a:rPr lang="en-US" altLang="ko-KR" dirty="0"/>
              <a:t>, </a:t>
            </a:r>
            <a:r>
              <a:rPr lang="ko-KR" altLang="en-US" dirty="0"/>
              <a:t>첫 인자로는 </a:t>
            </a:r>
            <a:r>
              <a:rPr lang="en-US" altLang="ko-KR" dirty="0"/>
              <a:t>Callback </a:t>
            </a:r>
            <a:r>
              <a:rPr lang="ko-KR" altLang="en-US" dirty="0"/>
              <a:t>함수를 두번째로는 의존성</a:t>
            </a:r>
            <a:r>
              <a:rPr lang="en-US" altLang="ko-KR" dirty="0"/>
              <a:t>(dependency) </a:t>
            </a:r>
            <a:r>
              <a:rPr lang="ko-KR" altLang="en-US" dirty="0"/>
              <a:t>인자를 받습니다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의존성은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와 비슷하게 사용되는데요</a:t>
            </a:r>
            <a:r>
              <a:rPr lang="en-US" altLang="ko-KR" dirty="0"/>
              <a:t>. </a:t>
            </a:r>
            <a:r>
              <a:rPr lang="ko-KR" altLang="en-US" dirty="0"/>
              <a:t>인자를 전달하면 해당 값이 업데이트 될 때 </a:t>
            </a:r>
            <a:r>
              <a:rPr lang="ko-KR" altLang="en-US" dirty="0" err="1"/>
              <a:t>콜백</a:t>
            </a:r>
            <a:r>
              <a:rPr lang="ko-KR" altLang="en-US" dirty="0"/>
              <a:t> 함수가 실행되고</a:t>
            </a:r>
            <a:r>
              <a:rPr lang="en-US" altLang="ko-KR" dirty="0"/>
              <a:t>, </a:t>
            </a:r>
            <a:r>
              <a:rPr lang="ko-KR" altLang="en-US" dirty="0"/>
              <a:t>빈 배열을 전달하면 최초 마운트 시에만 실행이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72647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AE3183-E9EA-B1C6-8685-1297C22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254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1026" name="Picture 2" descr="포스트잇 울지않게 붙이기 / 포스트잇 깔끔하게 붙이는 방법 / 포스트잇 붙이는 방법 : 네이버 블로그">
            <a:extLst>
              <a:ext uri="{FF2B5EF4-FFF2-40B4-BE49-F238E27FC236}">
                <a16:creationId xmlns:a16="http://schemas.microsoft.com/office/drawing/2014/main" id="{E4DF4599-A857-C2A9-AE5C-837E870B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249" y="904595"/>
            <a:ext cx="2265600" cy="25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3212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실전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실제적으로 </a:t>
            </a:r>
            <a:r>
              <a:rPr lang="en-US" altLang="ko-KR" dirty="0" err="1"/>
              <a:t>useMemo</a:t>
            </a:r>
            <a:r>
              <a:rPr lang="ko-KR" altLang="en-US" dirty="0"/>
              <a:t>는 어디에서 사용을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숫자를 올릴 수 있는 인풋과</a:t>
            </a:r>
            <a:r>
              <a:rPr lang="en-US" altLang="ko-KR" dirty="0"/>
              <a:t>, </a:t>
            </a:r>
            <a:r>
              <a:rPr lang="ko-KR" altLang="en-US" dirty="0"/>
              <a:t>현재 상태에 따라 한국 외국을 구분하는 컴포넌트를 만들어 봅시다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의 의존성 배열로 현재 상태를 줘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30744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BC497F-A6D2-0141-8935-4AEB1E8AE9EF}"/>
              </a:ext>
            </a:extLst>
          </p:cNvPr>
          <p:cNvSpPr txBox="1"/>
          <p:nvPr/>
        </p:nvSpPr>
        <p:spPr>
          <a:xfrm>
            <a:off x="228600" y="58846"/>
            <a:ext cx="11522798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UsingUseMemo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외국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✨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숫자 증감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are you?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나라 변경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71830-915C-00E9-9CAA-AA60B2929450}"/>
              </a:ext>
            </a:extLst>
          </p:cNvPr>
          <p:cNvSpPr txBox="1"/>
          <p:nvPr/>
        </p:nvSpPr>
        <p:spPr>
          <a:xfrm>
            <a:off x="7107959" y="6207826"/>
            <a:ext cx="410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UsingUseMemo.jsx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3199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실전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현재 상태는 나라 변경 버튼으로 </a:t>
            </a:r>
            <a:r>
              <a:rPr lang="en-US" altLang="ko-KR" dirty="0"/>
              <a:t>location </a:t>
            </a:r>
            <a:r>
              <a:rPr lang="ko-KR" altLang="en-US" dirty="0"/>
              <a:t>값이 변경 </a:t>
            </a:r>
            <a:r>
              <a:rPr lang="ko-KR" altLang="en-US" dirty="0" err="1"/>
              <a:t>되어야만</a:t>
            </a:r>
            <a:r>
              <a:rPr lang="ko-KR" altLang="en-US" dirty="0"/>
              <a:t>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에 전달 된 의존성 배열에 의해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가 호출이 되고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location </a:t>
            </a:r>
            <a:r>
              <a:rPr lang="ko-KR" altLang="en-US" dirty="0"/>
              <a:t>을 일반 변수에서 객체로 변경해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04762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5B8BA9-3780-4A1D-1405-BF08E0D1B205}"/>
              </a:ext>
            </a:extLst>
          </p:cNvPr>
          <p:cNvSpPr txBox="1"/>
          <p:nvPr/>
        </p:nvSpPr>
        <p:spPr>
          <a:xfrm>
            <a:off x="95627" y="63500"/>
            <a:ext cx="12000745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UsingUseMemo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외국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✨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숫자 증감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are you?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나라 변경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3F32E-B1B4-EB72-BC59-04B4B918DE02}"/>
              </a:ext>
            </a:extLst>
          </p:cNvPr>
          <p:cNvSpPr txBox="1"/>
          <p:nvPr/>
        </p:nvSpPr>
        <p:spPr>
          <a:xfrm>
            <a:off x="7978719" y="6235363"/>
            <a:ext cx="410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UsingUseMemo.jsx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2A3EA0-5E23-C42C-C796-4A81390F426D}"/>
              </a:ext>
            </a:extLst>
          </p:cNvPr>
          <p:cNvSpPr/>
          <p:nvPr/>
        </p:nvSpPr>
        <p:spPr>
          <a:xfrm>
            <a:off x="238125" y="1019175"/>
            <a:ext cx="4156075" cy="923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21DBCD-254D-A316-5456-9A4066FA7139}"/>
              </a:ext>
            </a:extLst>
          </p:cNvPr>
          <p:cNvSpPr/>
          <p:nvPr/>
        </p:nvSpPr>
        <p:spPr>
          <a:xfrm>
            <a:off x="792935" y="5468291"/>
            <a:ext cx="3601265" cy="2829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16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실전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 상태에서는 이전과는 달리 숫자를 변경해도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가 호출이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에 노란색 줄이 가 있네요</a:t>
            </a:r>
            <a:r>
              <a:rPr lang="en-US" altLang="ko-KR" dirty="0"/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BF7F28-3CF3-2000-3132-BE820041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38" y="2984377"/>
            <a:ext cx="7801691" cy="25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1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4462DF-E676-2FAB-6716-492F62497412}"/>
              </a:ext>
            </a:extLst>
          </p:cNvPr>
          <p:cNvSpPr/>
          <p:nvPr/>
        </p:nvSpPr>
        <p:spPr>
          <a:xfrm>
            <a:off x="439270" y="5946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endParaRPr lang="ko-KR" altLang="en-US" sz="3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619AEF-8FBF-FB3D-63BC-2A416EF1DA77}"/>
              </a:ext>
            </a:extLst>
          </p:cNvPr>
          <p:cNvSpPr/>
          <p:nvPr/>
        </p:nvSpPr>
        <p:spPr>
          <a:xfrm>
            <a:off x="439270" y="22710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</a:t>
            </a:r>
            <a:endParaRPr lang="ko-KR" altLang="en-US" sz="3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C14937-E5E7-FE60-F673-1AC151FE14B2}"/>
              </a:ext>
            </a:extLst>
          </p:cNvPr>
          <p:cNvSpPr/>
          <p:nvPr/>
        </p:nvSpPr>
        <p:spPr>
          <a:xfrm>
            <a:off x="439270" y="3969871"/>
            <a:ext cx="3191436" cy="95922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Variable</a:t>
            </a:r>
            <a:endParaRPr lang="ko-KR" altLang="en-US" sz="3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BD80AC5-1F8F-AA28-8ECF-7AFA261FFC23}"/>
              </a:ext>
            </a:extLst>
          </p:cNvPr>
          <p:cNvSpPr/>
          <p:nvPr/>
        </p:nvSpPr>
        <p:spPr>
          <a:xfrm>
            <a:off x="4114800" y="845671"/>
            <a:ext cx="1473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1C861-075C-6A4E-7215-E64D54D90145}"/>
              </a:ext>
            </a:extLst>
          </p:cNvPr>
          <p:cNvSpPr txBox="1"/>
          <p:nvPr/>
        </p:nvSpPr>
        <p:spPr>
          <a:xfrm>
            <a:off x="4549073" y="59465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E660CE8-D412-9D87-5176-C779790D8D09}"/>
              </a:ext>
            </a:extLst>
          </p:cNvPr>
          <p:cNvSpPr/>
          <p:nvPr/>
        </p:nvSpPr>
        <p:spPr>
          <a:xfrm>
            <a:off x="4114800" y="2522071"/>
            <a:ext cx="1473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18A3C-914C-20BE-BDC1-988D407637D0}"/>
              </a:ext>
            </a:extLst>
          </p:cNvPr>
          <p:cNvSpPr txBox="1"/>
          <p:nvPr/>
        </p:nvSpPr>
        <p:spPr>
          <a:xfrm>
            <a:off x="4549073" y="227105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D16487F-EA3D-888A-BE9C-8A314E22CE76}"/>
              </a:ext>
            </a:extLst>
          </p:cNvPr>
          <p:cNvSpPr/>
          <p:nvPr/>
        </p:nvSpPr>
        <p:spPr>
          <a:xfrm>
            <a:off x="4114800" y="4209677"/>
            <a:ext cx="1473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06430-1C99-B3AF-BB9B-500662BB531D}"/>
              </a:ext>
            </a:extLst>
          </p:cNvPr>
          <p:cNvSpPr txBox="1"/>
          <p:nvPr/>
        </p:nvSpPr>
        <p:spPr>
          <a:xfrm>
            <a:off x="4549073" y="395866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</a:p>
        </p:txBody>
      </p:sp>
      <p:pic>
        <p:nvPicPr>
          <p:cNvPr id="6146" name="Picture 2" descr="윈도우10 그림판 찾기, 실행파일 위치 및 관련 팁">
            <a:extLst>
              <a:ext uri="{FF2B5EF4-FFF2-40B4-BE49-F238E27FC236}">
                <a16:creationId xmlns:a16="http://schemas.microsoft.com/office/drawing/2014/main" id="{65F23CD0-76FB-BA64-0CCA-30DFFBB3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1732"/>
            <a:ext cx="2108201" cy="130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윈도우10 그림판 찾기, 실행파일 위치 및 관련 팁">
            <a:extLst>
              <a:ext uri="{FF2B5EF4-FFF2-40B4-BE49-F238E27FC236}">
                <a16:creationId xmlns:a16="http://schemas.microsoft.com/office/drawing/2014/main" id="{468B7AAF-BCCF-B830-6627-D5B28590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7852"/>
            <a:ext cx="2108201" cy="130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십자형 20">
            <a:extLst>
              <a:ext uri="{FF2B5EF4-FFF2-40B4-BE49-F238E27FC236}">
                <a16:creationId xmlns:a16="http://schemas.microsoft.com/office/drawing/2014/main" id="{4052DBC8-D17E-C832-DE83-0039B7D695B8}"/>
              </a:ext>
            </a:extLst>
          </p:cNvPr>
          <p:cNvSpPr/>
          <p:nvPr/>
        </p:nvSpPr>
        <p:spPr>
          <a:xfrm rot="2683181">
            <a:off x="6418130" y="1925812"/>
            <a:ext cx="1555448" cy="1555448"/>
          </a:xfrm>
          <a:prstGeom prst="plus">
            <a:avLst>
              <a:gd name="adj" fmla="val 429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재활용 마크 녹색 아이콘입니다 모바일 개념 및 웹 응용 프로그램에 대 한 자연 보호 아이콘의 요소입니다 웹 및 모바일에 대 한 절연된 재활용  마크 아이콘을 사용할 수 있습니다 0명에 대한 스톡 벡터">
            <a:extLst>
              <a:ext uri="{FF2B5EF4-FFF2-40B4-BE49-F238E27FC236}">
                <a16:creationId xmlns:a16="http://schemas.microsoft.com/office/drawing/2014/main" id="{B94F2E86-E98F-6DB1-3AED-AA025AB28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6" t="17039" r="20474" b="17850"/>
          <a:stretch/>
        </p:blipFill>
        <p:spPr bwMode="auto">
          <a:xfrm>
            <a:off x="6374419" y="3619901"/>
            <a:ext cx="1473199" cy="16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967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AA461-D17E-BC98-2F36-639180E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41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DC611-DA6F-6606-E47F-4D0D3C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061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41D07-A9EE-8FED-B8A0-7E9FD9F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그리하여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State </a:t>
            </a:r>
            <a:r>
              <a:rPr lang="ko-KR" altLang="en-US" dirty="0"/>
              <a:t>변경으로 인해 컴포넌트가 </a:t>
            </a:r>
            <a:r>
              <a:rPr lang="ko-KR" altLang="en-US" dirty="0" err="1"/>
              <a:t>리렌더링이</a:t>
            </a:r>
            <a:r>
              <a:rPr lang="ko-KR" altLang="en-US" dirty="0"/>
              <a:t> 되면 </a:t>
            </a:r>
            <a:r>
              <a:rPr lang="en-US" altLang="ko-KR" dirty="0"/>
              <a:t>location </a:t>
            </a:r>
            <a:r>
              <a:rPr lang="ko-KR" altLang="en-US" dirty="0"/>
              <a:t>이라는 객체는 다시 할당을 받게 됩니다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메모리 주소가 변하게 되고 이전에 의존성 배열로 전달한 </a:t>
            </a:r>
            <a:r>
              <a:rPr lang="en-US" altLang="ko-KR" dirty="0"/>
              <a:t>location </a:t>
            </a:r>
            <a:r>
              <a:rPr lang="ko-KR" altLang="en-US" dirty="0"/>
              <a:t>객체와는 다른 주소를 가지게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그렇기 때문에 의존성 배열의 </a:t>
            </a:r>
            <a:r>
              <a:rPr lang="en-US" altLang="ko-KR" dirty="0"/>
              <a:t>location </a:t>
            </a:r>
            <a:r>
              <a:rPr lang="ko-KR" altLang="en-US" dirty="0"/>
              <a:t>과 새로 할당 받은 </a:t>
            </a:r>
            <a:r>
              <a:rPr lang="en-US" altLang="ko-KR" dirty="0"/>
              <a:t>location </a:t>
            </a:r>
            <a:r>
              <a:rPr lang="ko-KR" altLang="en-US" dirty="0"/>
              <a:t>의 비교 값은 </a:t>
            </a:r>
            <a:r>
              <a:rPr lang="en-US" altLang="ko-KR" dirty="0"/>
              <a:t>false </a:t>
            </a:r>
            <a:r>
              <a:rPr lang="ko-KR" altLang="en-US" dirty="0"/>
              <a:t>가 되고 이로 인해서 </a:t>
            </a:r>
            <a:r>
              <a:rPr lang="en-US" altLang="ko-KR" dirty="0"/>
              <a:t>location </a:t>
            </a:r>
            <a:r>
              <a:rPr lang="ko-KR" altLang="en-US" dirty="0"/>
              <a:t>값이 변했다고 </a:t>
            </a:r>
            <a:r>
              <a:rPr lang="en-US" altLang="ko-KR" dirty="0" err="1"/>
              <a:t>useEffect</a:t>
            </a:r>
            <a:r>
              <a:rPr lang="ko-KR" altLang="en-US" dirty="0"/>
              <a:t>는 판단을 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가 호출이 되게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7918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 err="1"/>
              <a:t>useMemo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ko-KR" altLang="en-US" dirty="0" err="1"/>
              <a:t>리턴한</a:t>
            </a:r>
            <a:r>
              <a:rPr lang="ko-KR" altLang="en-US" dirty="0"/>
              <a:t> 값을 저장해 두고 다시 불러오기 때문에 컴포넌트가 다시 </a:t>
            </a:r>
            <a:r>
              <a:rPr lang="ko-KR" altLang="en-US" dirty="0" err="1"/>
              <a:t>랜더링이</a:t>
            </a:r>
            <a:r>
              <a:rPr lang="ko-KR" altLang="en-US" dirty="0"/>
              <a:t> 되어도 한번 저장한 값의 위치는 고정이 되게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이전의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같은 문제가 발생하지 않습니다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location </a:t>
            </a:r>
            <a:r>
              <a:rPr lang="ko-KR" altLang="en-US" dirty="0"/>
              <a:t>객체를 </a:t>
            </a:r>
            <a:r>
              <a:rPr lang="en-US" altLang="ko-KR" dirty="0" err="1"/>
              <a:t>useMemo</a:t>
            </a:r>
            <a:r>
              <a:rPr lang="en-US" altLang="ko-KR" dirty="0"/>
              <a:t> </a:t>
            </a:r>
            <a:r>
              <a:rPr lang="ko-KR" altLang="en-US" dirty="0"/>
              <a:t>를 통해 저장해서 위와 같은 문제를 막아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6342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FA176E-1166-FD97-E76F-5CBA5B768580}"/>
              </a:ext>
            </a:extLst>
          </p:cNvPr>
          <p:cNvSpPr txBox="1"/>
          <p:nvPr/>
        </p:nvSpPr>
        <p:spPr>
          <a:xfrm>
            <a:off x="266700" y="0"/>
            <a:ext cx="11925300" cy="69865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UsingUseMemo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외국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✨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숫자 증감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are you?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나라 변경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2BEFE-9D2E-1B23-459E-EB094B41BF25}"/>
              </a:ext>
            </a:extLst>
          </p:cNvPr>
          <p:cNvSpPr txBox="1"/>
          <p:nvPr/>
        </p:nvSpPr>
        <p:spPr>
          <a:xfrm>
            <a:off x="7940619" y="266363"/>
            <a:ext cx="410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UsingUseMemo.jsx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F4B6DB-974C-96AB-8B97-CD5A60CE5430}"/>
              </a:ext>
            </a:extLst>
          </p:cNvPr>
          <p:cNvSpPr/>
          <p:nvPr/>
        </p:nvSpPr>
        <p:spPr>
          <a:xfrm>
            <a:off x="609600" y="1457325"/>
            <a:ext cx="4867275" cy="1362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4118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킹치만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그런데 이러한 상황을 피해서 코드를 짜는게 최선이겠죠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의 의존성 배열은 최대한 객체 또는 배열 값을 주지 않고</a:t>
            </a:r>
            <a:r>
              <a:rPr lang="en-US" altLang="ko-KR" dirty="0"/>
              <a:t>, </a:t>
            </a:r>
            <a:r>
              <a:rPr lang="ko-KR" altLang="en-US" dirty="0"/>
              <a:t>원시 타입의 값을 주는 것이 좋습니다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14476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꾸미기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9571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조지훈 루돌프 사슴코는 이뻐~~ : 네이버 블로그">
            <a:extLst>
              <a:ext uri="{FF2B5EF4-FFF2-40B4-BE49-F238E27FC236}">
                <a16:creationId xmlns:a16="http://schemas.microsoft.com/office/drawing/2014/main" id="{5E19E69B-8A30-EFD6-9118-E0522C20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963" y="1055035"/>
            <a:ext cx="8852073" cy="47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인라인으로 꾸미기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678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F1E17A-EF86-6026-2579-19680FD68682}"/>
              </a:ext>
            </a:extLst>
          </p:cNvPr>
          <p:cNvSpPr txBox="1"/>
          <p:nvPr/>
        </p:nvSpPr>
        <p:spPr>
          <a:xfrm>
            <a:off x="114300" y="58846"/>
            <a:ext cx="10363200" cy="6717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'State: 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'Ref: 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'Variable: 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State: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Ref: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Variable: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UP!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 UP!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 UP!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렌더링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9C95E-1EF3-C157-F868-F488C175010F}"/>
              </a:ext>
            </a:extLst>
          </p:cNvPr>
          <p:cNvSpPr txBox="1"/>
          <p:nvPr/>
        </p:nvSpPr>
        <p:spPr>
          <a:xfrm>
            <a:off x="6856909" y="6276291"/>
            <a:ext cx="349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/components/Comparing.js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1849F7-FA50-DB75-9CBA-9E7AC5FC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811" y="780892"/>
            <a:ext cx="3686689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62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스타일을 바로 적용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JSX </a:t>
            </a:r>
            <a:r>
              <a:rPr lang="ko-KR" altLang="en-US" dirty="0"/>
              <a:t>문법을 통해 </a:t>
            </a:r>
            <a:r>
              <a:rPr lang="en-US" altLang="ko-KR" dirty="0"/>
              <a:t>style </a:t>
            </a:r>
            <a:r>
              <a:rPr lang="ko-KR" altLang="en-US" dirty="0"/>
              <a:t>속성을 지정 가능하므로 스타일 속성 값을 객체로 선언한 다음 직접 삽입하는 방법도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 아무래도 불편함이 많아서 실제로는 급한 상황이 아니면 사용하지 않습니다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376236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455679-499C-6DF6-6991-893AA898860D}"/>
              </a:ext>
            </a:extLst>
          </p:cNvPr>
          <p:cNvSpPr txBox="1"/>
          <p:nvPr/>
        </p:nvSpPr>
        <p:spPr>
          <a:xfrm>
            <a:off x="406400" y="474345"/>
            <a:ext cx="103505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headingStyle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InlineCss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"component-root"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divStyle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headingStyle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테스트 컴포넌트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spanStyle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해당 컴포넌트를 기본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꾸며 보아요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D3F74-0D9D-37E4-55BE-1D2CB33445E5}"/>
              </a:ext>
            </a:extLst>
          </p:cNvPr>
          <p:cNvSpPr txBox="1"/>
          <p:nvPr/>
        </p:nvSpPr>
        <p:spPr>
          <a:xfrm>
            <a:off x="7937500" y="716681"/>
            <a:ext cx="256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/style/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InlineCss.jsx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39AF59-BF98-28E5-810F-04EEF185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525" y="2230362"/>
            <a:ext cx="4296375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42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꾸미기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7522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꾸미기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컴포넌트의 결과물은 결국 </a:t>
            </a:r>
            <a:r>
              <a:rPr lang="en-US" altLang="ko-KR" dirty="0"/>
              <a:t>html </a:t>
            </a:r>
            <a:r>
              <a:rPr lang="ko-KR" altLang="en-US" dirty="0"/>
              <a:t>코드이기 때문에 </a:t>
            </a:r>
            <a:r>
              <a:rPr lang="en-US" altLang="ko-KR" dirty="0"/>
              <a:t>CSS </a:t>
            </a:r>
            <a:r>
              <a:rPr lang="ko-KR" altLang="en-US" dirty="0"/>
              <a:t>로 꾸미기가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폴더에 컴포넌트와 같은 이름의 </a:t>
            </a:r>
            <a:r>
              <a:rPr lang="en-US" altLang="ko-KR" dirty="0" err="1"/>
              <a:t>css</a:t>
            </a:r>
            <a:r>
              <a:rPr lang="ko-KR" altLang="en-US" dirty="0"/>
              <a:t> 파일을 만들어서 사용합니다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style </a:t>
            </a:r>
            <a:r>
              <a:rPr lang="ko-KR" altLang="en-US" dirty="0"/>
              <a:t>폴더를 만들고 거기에 컴포넌트와 같은 이름의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파일을 만들어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컴포넌트에 </a:t>
            </a:r>
            <a:r>
              <a:rPr lang="en-US" altLang="ko-KR" dirty="0" err="1"/>
              <a:t>css</a:t>
            </a:r>
            <a:r>
              <a:rPr lang="ko-KR" altLang="en-US" dirty="0"/>
              <a:t> 파일을 </a:t>
            </a:r>
            <a:r>
              <a:rPr lang="ko-KR" altLang="en-US" dirty="0" err="1"/>
              <a:t>임포트</a:t>
            </a:r>
            <a:r>
              <a:rPr lang="ko-KR" altLang="en-US" dirty="0"/>
              <a:t> </a:t>
            </a:r>
            <a:r>
              <a:rPr lang="ko-KR" altLang="en-US" dirty="0" err="1"/>
              <a:t>시켜주시면</a:t>
            </a:r>
            <a:r>
              <a:rPr lang="ko-KR" altLang="en-US" dirty="0"/>
              <a:t>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57141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C84B8-8542-2A8B-FB9D-D7E1B84FFEC1}"/>
              </a:ext>
            </a:extLst>
          </p:cNvPr>
          <p:cNvSpPr txBox="1"/>
          <p:nvPr/>
        </p:nvSpPr>
        <p:spPr>
          <a:xfrm>
            <a:off x="863600" y="679440"/>
            <a:ext cx="79756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div.component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div.component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div.component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3B407-84E1-8A6A-9CCF-9FF413B11C18}"/>
              </a:ext>
            </a:extLst>
          </p:cNvPr>
          <p:cNvSpPr txBox="1"/>
          <p:nvPr/>
        </p:nvSpPr>
        <p:spPr>
          <a:xfrm>
            <a:off x="6096000" y="3599581"/>
            <a:ext cx="247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/style/TestCss.css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4269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126247-4F5A-B8A6-28D5-4D23F22FA895}"/>
              </a:ext>
            </a:extLst>
          </p:cNvPr>
          <p:cNvSpPr txBox="1"/>
          <p:nvPr/>
        </p:nvSpPr>
        <p:spPr>
          <a:xfrm>
            <a:off x="825500" y="767140"/>
            <a:ext cx="9017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'../style/TestCss.css'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TestCss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"component-root"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테스트 컴포넌트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해당 컴포넌트를 기본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꾸며 보아요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D4A08-4866-B380-9774-3064B5CE253E}"/>
              </a:ext>
            </a:extLst>
          </p:cNvPr>
          <p:cNvSpPr txBox="1"/>
          <p:nvPr/>
        </p:nvSpPr>
        <p:spPr>
          <a:xfrm>
            <a:off x="6522750" y="3059668"/>
            <a:ext cx="32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TestCss.jsx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50EA0D-8EBA-4FD3-F33E-B94CF178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3928988"/>
            <a:ext cx="6583508" cy="15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33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0788115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-in-JS 알아보기 (Feat. styled-components)">
            <a:extLst>
              <a:ext uri="{FF2B5EF4-FFF2-40B4-BE49-F238E27FC236}">
                <a16:creationId xmlns:a16="http://schemas.microsoft.com/office/drawing/2014/main" id="{8B3842CD-9D85-2C65-91B3-47084264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323850"/>
            <a:ext cx="62103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505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리액트는</a:t>
            </a:r>
            <a:r>
              <a:rPr lang="ko-KR" altLang="en-US" dirty="0"/>
              <a:t> 기본적으로 컴포넌트 단위가 중심이 되는 구조입니다</a:t>
            </a:r>
            <a:endParaRPr lang="en-US" altLang="ko-KR" dirty="0"/>
          </a:p>
          <a:p>
            <a:r>
              <a:rPr lang="ko-KR" altLang="en-US" dirty="0"/>
              <a:t>컴포넌트는 상대적으로 작은 규모로 운영이 되기 때문에 기존의 방식처럼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파일을 분리해서 운영할 필요가 크지 않습니다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이전에 </a:t>
            </a:r>
            <a:r>
              <a:rPr lang="en-US" altLang="ko-KR" dirty="0"/>
              <a:t>&lt;style&gt; </a:t>
            </a:r>
            <a:r>
              <a:rPr lang="ko-KR" altLang="en-US" dirty="0"/>
              <a:t>태그를 사용해서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를 썼던 것 처럼 사용하고 싶은 요구가 많았습니다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탄생한 것이 </a:t>
            </a:r>
            <a:r>
              <a:rPr lang="en-US" altLang="ko-KR" dirty="0"/>
              <a:t>Styled Components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095836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불러오기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먼저 설치 </a:t>
            </a:r>
            <a:r>
              <a:rPr lang="ko-KR" altLang="en-US" dirty="0" err="1"/>
              <a:t>부터</a:t>
            </a:r>
            <a:r>
              <a:rPr lang="ko-KR" altLang="en-US" dirty="0"/>
              <a:t> 하시죠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install styled-components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TestStyled.jsx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r>
              <a:rPr lang="en-US" altLang="ko-KR" dirty="0"/>
              <a:t>Styled</a:t>
            </a:r>
            <a:r>
              <a:rPr lang="ko-KR" altLang="en-US" dirty="0"/>
              <a:t> 컴포넌트 모듈 불러오기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8DCEC-B22D-F246-5F37-C6429ABD763A}"/>
              </a:ext>
            </a:extLst>
          </p:cNvPr>
          <p:cNvSpPr txBox="1"/>
          <p:nvPr/>
        </p:nvSpPr>
        <p:spPr>
          <a:xfrm>
            <a:off x="787400" y="455243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"styled-components"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5080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609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 Components </a:t>
            </a:r>
            <a:r>
              <a:rPr lang="ko-KR" altLang="en-US" dirty="0"/>
              <a:t>는 독특하게 사용이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자기만의 이름으로 태그를 구성 합니다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EA29F-EF1D-1A74-D6D0-DC13E4CB2ADE}"/>
              </a:ext>
            </a:extLst>
          </p:cNvPr>
          <p:cNvSpPr txBox="1"/>
          <p:nvPr/>
        </p:nvSpPr>
        <p:spPr>
          <a:xfrm>
            <a:off x="825500" y="2274838"/>
            <a:ext cx="89535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h1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태그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태그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FE363-DEF2-7E4B-FCCF-66ADC5524DEA}"/>
              </a:ext>
            </a:extLst>
          </p:cNvPr>
          <p:cNvSpPr txBox="1"/>
          <p:nvPr/>
        </p:nvSpPr>
        <p:spPr>
          <a:xfrm>
            <a:off x="6141389" y="4093194"/>
            <a:ext cx="356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TestStyled.jsx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2078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각각의 태그를 변수에 할당하고 해당 태그의 실제적인 태그명을 </a:t>
            </a:r>
            <a:r>
              <a:rPr lang="en-US" altLang="ko-KR" dirty="0"/>
              <a:t>styled </a:t>
            </a:r>
            <a:r>
              <a:rPr lang="ko-KR" altLang="en-US" dirty="0"/>
              <a:t>를 이용하여 지정합니다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7CFD3-F64C-C553-1526-DADFD7A941B0}"/>
              </a:ext>
            </a:extLst>
          </p:cNvPr>
          <p:cNvSpPr txBox="1"/>
          <p:nvPr/>
        </p:nvSpPr>
        <p:spPr>
          <a:xfrm>
            <a:off x="850900" y="2789535"/>
            <a:ext cx="85471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orange; 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color: blue;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pink;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font-weight: 700;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6783F-B79C-332D-AD05-1D9BF9A64431}"/>
              </a:ext>
            </a:extLst>
          </p:cNvPr>
          <p:cNvSpPr txBox="1"/>
          <p:nvPr/>
        </p:nvSpPr>
        <p:spPr>
          <a:xfrm>
            <a:off x="5823889" y="5651858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TestStyled.jsx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06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자신이 지정한 태그의 이름은 일종의 빈 태그로 만들어 지지만 </a:t>
            </a:r>
            <a:r>
              <a:rPr lang="en-US" altLang="ko-KR" dirty="0"/>
              <a:t>styled </a:t>
            </a:r>
            <a:r>
              <a:rPr lang="ko-KR" altLang="en-US" dirty="0"/>
              <a:t>모듈을 사용하여 해당 태그의 실질적 태그를 지정할 수 있습니다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CSS </a:t>
            </a:r>
            <a:r>
              <a:rPr lang="ko-KR" altLang="en-US" dirty="0"/>
              <a:t>요소는 뒤에 따라오는 </a:t>
            </a:r>
            <a:r>
              <a:rPr lang="en-US" altLang="ko-KR" dirty="0"/>
              <a:t>`` </a:t>
            </a:r>
            <a:r>
              <a:rPr lang="ko-KR" altLang="en-US" dirty="0" err="1"/>
              <a:t>백틱</a:t>
            </a:r>
            <a:r>
              <a:rPr lang="ko-KR" altLang="en-US" dirty="0"/>
              <a:t> 문자의 내부에 </a:t>
            </a:r>
            <a:r>
              <a:rPr lang="ko-KR" altLang="en-US" dirty="0" err="1"/>
              <a:t>써주시면</a:t>
            </a:r>
            <a:r>
              <a:rPr lang="ko-KR" altLang="en-US" dirty="0"/>
              <a:t>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13752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 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1939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 Components </a:t>
            </a:r>
            <a:r>
              <a:rPr lang="ko-KR" altLang="en-US" dirty="0"/>
              <a:t>는 </a:t>
            </a:r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명을 기반으로 작동하며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class </a:t>
            </a:r>
            <a:r>
              <a:rPr lang="ko-KR" altLang="en-US" dirty="0"/>
              <a:t>명은 임의로 생성 됩니다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AD4FB9-1922-1D6B-2835-6922102F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59" y="2892876"/>
            <a:ext cx="8056255" cy="15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139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불편함 해결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36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사용의 불편함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 Components </a:t>
            </a:r>
            <a:r>
              <a:rPr lang="ko-KR" altLang="en-US" dirty="0"/>
              <a:t>사용시 </a:t>
            </a:r>
            <a:r>
              <a:rPr lang="en-US" altLang="ko-KR" dirty="0"/>
              <a:t>CSS </a:t>
            </a:r>
            <a:r>
              <a:rPr lang="ko-KR" altLang="en-US" dirty="0"/>
              <a:t>를 입력하는 부분을 </a:t>
            </a:r>
            <a:r>
              <a:rPr lang="ko-KR" altLang="en-US" dirty="0" err="1"/>
              <a:t>백틱</a:t>
            </a:r>
            <a:r>
              <a:rPr lang="ko-KR" altLang="en-US" dirty="0"/>
              <a:t> 문자</a:t>
            </a:r>
            <a:r>
              <a:rPr lang="en-US" altLang="ko-KR" dirty="0"/>
              <a:t>(``) </a:t>
            </a:r>
            <a:r>
              <a:rPr lang="ko-KR" altLang="en-US" dirty="0"/>
              <a:t>내부에 작성을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해당 부분은 </a:t>
            </a:r>
            <a:r>
              <a:rPr lang="en-US" altLang="ko-KR" dirty="0"/>
              <a:t>JS</a:t>
            </a:r>
            <a:r>
              <a:rPr lang="ko-KR" altLang="en-US" dirty="0"/>
              <a:t>에서 문자열로 취급 받기 때문에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ko-KR" altLang="en-US" dirty="0" err="1"/>
              <a:t>스니펫을</a:t>
            </a:r>
            <a:r>
              <a:rPr lang="ko-KR" altLang="en-US" dirty="0"/>
              <a:t> 활용할 수 없습니다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VS-Code </a:t>
            </a:r>
            <a:r>
              <a:rPr lang="ko-KR" altLang="en-US" dirty="0"/>
              <a:t>의 확장 프로그램을 설치하여 불편함을 해결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10044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사용의 불편함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확장 프로그램의 검색 창에 </a:t>
            </a:r>
            <a:r>
              <a:rPr lang="en-US" altLang="ko-KR" dirty="0" err="1"/>
              <a:t>vscode</a:t>
            </a:r>
            <a:r>
              <a:rPr lang="en-US" altLang="ko-KR" dirty="0"/>
              <a:t>-styled-components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확장 설치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EBE5F-6B76-30B6-0B45-C33536A6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32" y="2231925"/>
            <a:ext cx="5801535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693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D3380-3786-756F-62AF-14FCD1A6FD71}"/>
              </a:ext>
            </a:extLst>
          </p:cNvPr>
          <p:cNvSpPr txBox="1"/>
          <p:nvPr/>
        </p:nvSpPr>
        <p:spPr>
          <a:xfrm>
            <a:off x="635001" y="1583035"/>
            <a:ext cx="43942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orange; 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color: blue;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pink;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font-weight: 700;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72B17-6D8D-A2D6-9055-F23569DCFD20}"/>
              </a:ext>
            </a:extLst>
          </p:cNvPr>
          <p:cNvSpPr txBox="1"/>
          <p:nvPr/>
        </p:nvSpPr>
        <p:spPr>
          <a:xfrm>
            <a:off x="7162800" y="1583035"/>
            <a:ext cx="43942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83EF85D-B9F4-E9DC-05D3-A818038F81CD}"/>
              </a:ext>
            </a:extLst>
          </p:cNvPr>
          <p:cNvSpPr/>
          <p:nvPr/>
        </p:nvSpPr>
        <p:spPr>
          <a:xfrm>
            <a:off x="5664200" y="2922895"/>
            <a:ext cx="876300" cy="736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48F1FE3-BBE3-762F-F9D5-62734060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표기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6188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CA6168-0F48-6D4C-894A-E5B12A41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60" y="1666714"/>
            <a:ext cx="5372340" cy="361140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1DC084E-3B11-FCCD-3A6B-BA373069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snippet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22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컴포넌트를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로 감싸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이건 </a:t>
            </a:r>
            <a:r>
              <a:rPr lang="en-US" altLang="ko-KR" dirty="0"/>
              <a:t>React </a:t>
            </a:r>
            <a:r>
              <a:rPr lang="ko-KR" altLang="en-US" dirty="0"/>
              <a:t>라이브러리의 기능이므로 </a:t>
            </a:r>
            <a:r>
              <a:rPr lang="en-US" altLang="ko-KR" dirty="0"/>
              <a:t>React </a:t>
            </a:r>
            <a:r>
              <a:rPr lang="ko-KR" altLang="en-US" dirty="0"/>
              <a:t>라이브러리 추가 필요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BBDE-2915-55C7-BB0C-DEFE1AD6A7B4}"/>
              </a:ext>
            </a:extLst>
          </p:cNvPr>
          <p:cNvSpPr txBox="1"/>
          <p:nvPr/>
        </p:nvSpPr>
        <p:spPr>
          <a:xfrm>
            <a:off x="832606" y="3013070"/>
            <a:ext cx="847917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969-A3C4-E53D-4362-3D244F4C28E0}"/>
              </a:ext>
            </a:extLst>
          </p:cNvPr>
          <p:cNvSpPr txBox="1"/>
          <p:nvPr/>
        </p:nvSpPr>
        <p:spPr>
          <a:xfrm>
            <a:off x="5259017" y="532139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651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460F5C8-5D53-5363-3690-3CE6D8E8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52675"/>
            <a:ext cx="4762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963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페이지를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앱을 최초 생성 시</a:t>
            </a:r>
            <a:r>
              <a:rPr lang="en-US" altLang="ko-KR" dirty="0"/>
              <a:t>, </a:t>
            </a:r>
            <a:r>
              <a:rPr lang="ko-KR" altLang="en-US" dirty="0"/>
              <a:t>만들어지는 </a:t>
            </a:r>
            <a:r>
              <a:rPr lang="en-US" altLang="ko-KR" dirty="0"/>
              <a:t>app.js </a:t>
            </a:r>
            <a:r>
              <a:rPr lang="ko-KR" altLang="en-US" dirty="0"/>
              <a:t>컴포넌트를 </a:t>
            </a:r>
            <a:r>
              <a:rPr lang="en-US" altLang="ko-KR" dirty="0"/>
              <a:t>App.css </a:t>
            </a:r>
            <a:r>
              <a:rPr lang="ko-KR" altLang="en-US" dirty="0"/>
              <a:t>가 아닌 </a:t>
            </a:r>
            <a:r>
              <a:rPr lang="en-US" altLang="ko-KR" dirty="0"/>
              <a:t>Styled Components </a:t>
            </a:r>
            <a:r>
              <a:rPr lang="ko-KR" altLang="en-US" dirty="0"/>
              <a:t>를 이용해서 구현하기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아래에 주어진 </a:t>
            </a:r>
            <a:r>
              <a:rPr lang="en-US" altLang="ko-KR" dirty="0"/>
              <a:t>App.js </a:t>
            </a:r>
            <a:r>
              <a:rPr lang="ko-KR" altLang="en-US" dirty="0"/>
              <a:t>기본 코드와 </a:t>
            </a:r>
            <a:r>
              <a:rPr lang="en-US" altLang="ko-KR" dirty="0"/>
              <a:t>Styled Components </a:t>
            </a:r>
            <a:r>
              <a:rPr lang="ko-KR" altLang="en-US" dirty="0"/>
              <a:t>를 위해 변경 된 코드를 비교하여 </a:t>
            </a:r>
            <a:r>
              <a:rPr lang="en-US" altLang="ko-KR" dirty="0"/>
              <a:t>Styled Components </a:t>
            </a:r>
            <a:r>
              <a:rPr lang="ko-KR" altLang="en-US" dirty="0"/>
              <a:t>의 스타일을 적용시켜 주세요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추가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그림이 회전하는 </a:t>
            </a:r>
            <a:r>
              <a:rPr lang="en-US" altLang="ko-KR" dirty="0">
                <a:solidFill>
                  <a:schemeClr val="accent2"/>
                </a:solidFill>
              </a:rPr>
              <a:t>keyframes </a:t>
            </a:r>
            <a:r>
              <a:rPr lang="ko-KR" altLang="en-US" dirty="0">
                <a:solidFill>
                  <a:schemeClr val="accent2"/>
                </a:solidFill>
              </a:rPr>
              <a:t>를 </a:t>
            </a:r>
            <a:r>
              <a:rPr lang="en-US" altLang="ko-KR" dirty="0">
                <a:solidFill>
                  <a:schemeClr val="accent2"/>
                </a:solidFill>
              </a:rPr>
              <a:t>Styled Components </a:t>
            </a:r>
            <a:r>
              <a:rPr lang="ko-KR" altLang="en-US" dirty="0">
                <a:solidFill>
                  <a:schemeClr val="accent2"/>
                </a:solidFill>
              </a:rPr>
              <a:t>에서 적용하는 방법은 검색을 통해 구현해 주세요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79806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3CF2F6-D41B-0E97-0238-5C4E0568866D}"/>
              </a:ext>
            </a:extLst>
          </p:cNvPr>
          <p:cNvSpPr txBox="1"/>
          <p:nvPr/>
        </p:nvSpPr>
        <p:spPr>
          <a:xfrm>
            <a:off x="228600" y="197346"/>
            <a:ext cx="103251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"App-header"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"App-logo"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Edit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/App.js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save to reload.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"App-link"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"https://reactjs.org"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noopener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Learn React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E5980-C691-B73C-2546-E71A870FEC31}"/>
              </a:ext>
            </a:extLst>
          </p:cNvPr>
          <p:cNvSpPr txBox="1"/>
          <p:nvPr/>
        </p:nvSpPr>
        <p:spPr>
          <a:xfrm>
            <a:off x="7652689" y="533758"/>
            <a:ext cx="249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</a:t>
            </a:r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App.js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6542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597505-ABA0-44B4-8090-DE5314CB9E43}"/>
              </a:ext>
            </a:extLst>
          </p:cNvPr>
          <p:cNvSpPr txBox="1"/>
          <p:nvPr/>
        </p:nvSpPr>
        <p:spPr>
          <a:xfrm>
            <a:off x="406400" y="197346"/>
            <a:ext cx="105283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RootDiv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Edit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/App.js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save to reload.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"https://reactjs.org"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noopener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Learn React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RootDiv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3A42E9-1F08-CFE2-0B6D-0E86B55D1BA1}"/>
              </a:ext>
            </a:extLst>
          </p:cNvPr>
          <p:cNvSpPr txBox="1"/>
          <p:nvPr/>
        </p:nvSpPr>
        <p:spPr>
          <a:xfrm>
            <a:off x="6725589" y="495658"/>
            <a:ext cx="3875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Styled </a:t>
            </a:r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적용을 위해</a:t>
            </a:r>
            <a:endParaRPr lang="en-US" altLang="ko-KR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된 </a:t>
            </a:r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App.js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2032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0992D-2B72-03EC-E599-D9F4504F9D9F}"/>
              </a:ext>
            </a:extLst>
          </p:cNvPr>
          <p:cNvSpPr txBox="1"/>
          <p:nvPr/>
        </p:nvSpPr>
        <p:spPr>
          <a:xfrm>
            <a:off x="203200" y="168851"/>
            <a:ext cx="5473700" cy="63401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.App-logo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40vmin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pointer-events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(prefers-reduced-motion: no-preference)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.App-logo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App-logo-spin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.App-header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#282c34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2vmin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.App-link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#61dafb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254B7-0212-0BFF-BA02-7E43D0400B31}"/>
              </a:ext>
            </a:extLst>
          </p:cNvPr>
          <p:cNvSpPr txBox="1"/>
          <p:nvPr/>
        </p:nvSpPr>
        <p:spPr>
          <a:xfrm>
            <a:off x="5588000" y="168851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App-logo-spin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from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to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2699C-C90B-3C18-C7C0-55B4CD76E8AF}"/>
              </a:ext>
            </a:extLst>
          </p:cNvPr>
          <p:cNvSpPr txBox="1"/>
          <p:nvPr/>
        </p:nvSpPr>
        <p:spPr>
          <a:xfrm>
            <a:off x="8636000" y="5601058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App.css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35037723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사용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1952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후광효과/후광효과/후광효과란 : 네이버 블로그">
            <a:extLst>
              <a:ext uri="{FF2B5EF4-FFF2-40B4-BE49-F238E27FC236}">
                <a16:creationId xmlns:a16="http://schemas.microsoft.com/office/drawing/2014/main" id="{5F53549C-3AFD-06E9-3B33-2EA01354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81" y="246655"/>
            <a:ext cx="7081837" cy="636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국제]페이스북, 또 개인정보 노출 ... 게시물 전체공개로 전환 - 전자신문">
            <a:extLst>
              <a:ext uri="{FF2B5EF4-FFF2-40B4-BE49-F238E27FC236}">
                <a16:creationId xmlns:a16="http://schemas.microsoft.com/office/drawing/2014/main" id="{88FA5981-7F5F-6A5C-C977-505C65AF3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143125"/>
            <a:ext cx="288138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572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페북의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Npx</a:t>
            </a:r>
            <a:r>
              <a:rPr lang="en-US" altLang="ko-KR" dirty="0">
                <a:solidFill>
                  <a:srgbClr val="00B050"/>
                </a:solidFill>
              </a:rPr>
              <a:t> create-react-app</a:t>
            </a:r>
            <a:r>
              <a:rPr lang="en-US" altLang="ko-KR" dirty="0"/>
              <a:t> </a:t>
            </a:r>
            <a:r>
              <a:rPr lang="ko-KR" altLang="en-US" dirty="0"/>
              <a:t>을 통해 만들어진 </a:t>
            </a:r>
            <a:r>
              <a:rPr lang="ko-KR" altLang="en-US" dirty="0" err="1"/>
              <a:t>리액트</a:t>
            </a:r>
            <a:r>
              <a:rPr lang="ko-KR" altLang="en-US" dirty="0"/>
              <a:t> 앱의 경우는 </a:t>
            </a:r>
            <a:r>
              <a:rPr lang="en-US" altLang="ko-KR" dirty="0"/>
              <a:t>public </a:t>
            </a:r>
            <a:r>
              <a:rPr lang="ko-KR" altLang="en-US" dirty="0"/>
              <a:t>폴더가 자동으로 </a:t>
            </a:r>
            <a:r>
              <a:rPr lang="en-US" altLang="ko-KR" dirty="0"/>
              <a:t>static </a:t>
            </a:r>
            <a:r>
              <a:rPr lang="ko-KR" altLang="en-US" dirty="0"/>
              <a:t>처리가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어느 </a:t>
            </a:r>
            <a:r>
              <a:rPr lang="ko-KR" altLang="en-US" dirty="0" err="1"/>
              <a:t>위치에서건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를 써서 접근하면 </a:t>
            </a:r>
            <a:r>
              <a:rPr lang="en-US" altLang="ko-KR" dirty="0"/>
              <a:t>public </a:t>
            </a:r>
            <a:r>
              <a:rPr lang="ko-KR" altLang="en-US" dirty="0"/>
              <a:t>폴더가 호출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강아지 사진의 주소 값을 </a:t>
            </a:r>
            <a:r>
              <a:rPr lang="en-US" altLang="ko-KR" dirty="0">
                <a:solidFill>
                  <a:schemeClr val="accent2"/>
                </a:solidFill>
              </a:rPr>
              <a:t>/images/dog.jpg</a:t>
            </a:r>
            <a:r>
              <a:rPr lang="en-US" altLang="ko-KR" dirty="0"/>
              <a:t> </a:t>
            </a:r>
            <a:r>
              <a:rPr lang="ko-KR" altLang="en-US" dirty="0"/>
              <a:t>로 변경해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133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4E671E-E68B-B33B-4B1A-F7FF3B69C9E7}"/>
              </a:ext>
            </a:extLst>
          </p:cNvPr>
          <p:cNvSpPr txBox="1"/>
          <p:nvPr/>
        </p:nvSpPr>
        <p:spPr>
          <a:xfrm>
            <a:off x="809624" y="522238"/>
            <a:ext cx="953452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"/images/dog.jpg"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6B953-E8C5-4A4F-1E2D-43986EFE2182}"/>
              </a:ext>
            </a:extLst>
          </p:cNvPr>
          <p:cNvSpPr txBox="1"/>
          <p:nvPr/>
        </p:nvSpPr>
        <p:spPr>
          <a:xfrm>
            <a:off x="7268455" y="2069931"/>
            <a:ext cx="29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/components/Image.js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1900E-F42B-6F68-0C1B-F3A23DD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02" y="2865962"/>
            <a:ext cx="605874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35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이내라면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아무래도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 내부에서는 서로가 서로를 참조하는 일이 비일비재 할 </a:t>
            </a:r>
            <a:r>
              <a:rPr lang="ko-KR" altLang="en-US" dirty="0" err="1"/>
              <a:t>것이다보니</a:t>
            </a:r>
            <a:r>
              <a:rPr lang="ko-KR" altLang="en-US" dirty="0"/>
              <a:t> 아까 경고문에서도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외부로 나가는 것을 지원하지 않는다고 한 것 같네요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강아지 사진을 </a:t>
            </a:r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>
                <a:solidFill>
                  <a:schemeClr val="accent2"/>
                </a:solidFill>
              </a:rPr>
              <a:t>/images</a:t>
            </a:r>
            <a:r>
              <a:rPr lang="en-US" altLang="ko-KR" dirty="0"/>
              <a:t> </a:t>
            </a:r>
            <a:r>
              <a:rPr lang="ko-KR" altLang="en-US" dirty="0"/>
              <a:t>폴더로 옮기고 테스트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8493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&lt;&gt; &lt;/&gt;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개발자들은 축약의 민족이기 때문이 이렇게 긴 코드를 용납 못합니다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React.Fragment</a:t>
            </a:r>
            <a:r>
              <a:rPr lang="en-US" altLang="ko-KR" dirty="0"/>
              <a:t>&gt; </a:t>
            </a:r>
            <a:r>
              <a:rPr lang="ko-KR" altLang="en-US" dirty="0"/>
              <a:t>는 </a:t>
            </a:r>
            <a:r>
              <a:rPr lang="en-US" altLang="ko-KR" dirty="0"/>
              <a:t>&lt;&gt; </a:t>
            </a:r>
            <a:r>
              <a:rPr lang="ko-KR" altLang="en-US" dirty="0"/>
              <a:t>로 대체가 가능합니다</a:t>
            </a:r>
            <a:r>
              <a:rPr lang="en-US" altLang="ko-KR" dirty="0"/>
              <a:t>! :)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BBDE-2915-55C7-BB0C-DEFE1AD6A7B4}"/>
              </a:ext>
            </a:extLst>
          </p:cNvPr>
          <p:cNvSpPr txBox="1"/>
          <p:nvPr/>
        </p:nvSpPr>
        <p:spPr>
          <a:xfrm>
            <a:off x="832606" y="3013070"/>
            <a:ext cx="847917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969-A3C4-E53D-4362-3D244F4C28E0}"/>
              </a:ext>
            </a:extLst>
          </p:cNvPr>
          <p:cNvSpPr txBox="1"/>
          <p:nvPr/>
        </p:nvSpPr>
        <p:spPr>
          <a:xfrm>
            <a:off x="5259017" y="532139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209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C24003-4C8D-3A61-5D93-A35BC3C6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68" y="533318"/>
            <a:ext cx="2627458" cy="1790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2A1A-06AB-A1E6-7F61-E21F6EC69F57}"/>
              </a:ext>
            </a:extLst>
          </p:cNvPr>
          <p:cNvSpPr txBox="1"/>
          <p:nvPr/>
        </p:nvSpPr>
        <p:spPr>
          <a:xfrm>
            <a:off x="3276600" y="533318"/>
            <a:ext cx="77343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"../images/dog.jpg"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8C0FB-D971-27BE-1ECE-B9F4D5D1D47B}"/>
              </a:ext>
            </a:extLst>
          </p:cNvPr>
          <p:cNvSpPr txBox="1"/>
          <p:nvPr/>
        </p:nvSpPr>
        <p:spPr>
          <a:xfrm>
            <a:off x="7935205" y="2603331"/>
            <a:ext cx="29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/components/Image.js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8921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61E2CD-D0EF-9891-6826-9D7F4AC8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1742870"/>
            <a:ext cx="5915851" cy="293410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4B3B6A2-BADC-48D3-DE50-8B15AE31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내부 참조는 문제 없습니다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42901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Props.children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7958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Props.children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Props </a:t>
            </a:r>
            <a:r>
              <a:rPr lang="ko-KR" altLang="en-US" dirty="0"/>
              <a:t>로 값을 보내는 것은 이미 배우셨습니다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이미 정해진 </a:t>
            </a:r>
            <a:r>
              <a:rPr lang="en-US" altLang="ko-KR" dirty="0"/>
              <a:t>props</a:t>
            </a:r>
            <a:r>
              <a:rPr lang="ko-KR" altLang="en-US" dirty="0"/>
              <a:t>에 전달하는 값이 아닌 상황에 따라 </a:t>
            </a:r>
            <a:r>
              <a:rPr lang="en-US" altLang="ko-KR" dirty="0"/>
              <a:t>html </a:t>
            </a:r>
            <a:r>
              <a:rPr lang="ko-KR" altLang="en-US" dirty="0"/>
              <a:t>요소 또는 컴포넌트 자체를 보내고 싶을 땐 어떻게 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때에는 컴포넌트의 자식 요소를 한꺼번에 전달해 주는 </a:t>
            </a:r>
            <a:r>
              <a:rPr lang="en-US" altLang="ko-KR" dirty="0" err="1"/>
              <a:t>props.children</a:t>
            </a:r>
            <a:r>
              <a:rPr lang="en-US" altLang="ko-KR" dirty="0"/>
              <a:t> </a:t>
            </a:r>
            <a:r>
              <a:rPr lang="ko-KR" altLang="en-US" dirty="0"/>
              <a:t>을 사용할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22261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B90317-E0D5-BC88-5D14-F0E26585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1076117"/>
            <a:ext cx="1111722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929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0ACBBC-208D-FE2A-BC6C-333AC9F4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837838"/>
            <a:ext cx="10774279" cy="518232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64EA44-CFE2-AB84-B3AA-6117F2898BF3}"/>
              </a:ext>
            </a:extLst>
          </p:cNvPr>
          <p:cNvCxnSpPr>
            <a:cxnSpLocks/>
          </p:cNvCxnSpPr>
          <p:nvPr/>
        </p:nvCxnSpPr>
        <p:spPr>
          <a:xfrm flipV="1">
            <a:off x="6096000" y="1399815"/>
            <a:ext cx="1304925" cy="9338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3F0AE2-09DC-8E5B-E90B-EA291CDBB7D6}"/>
              </a:ext>
            </a:extLst>
          </p:cNvPr>
          <p:cNvSpPr/>
          <p:nvPr/>
        </p:nvSpPr>
        <p:spPr>
          <a:xfrm>
            <a:off x="7400925" y="1095015"/>
            <a:ext cx="155257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Props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688A1A-9787-65EE-5139-305036BB6BC3}"/>
              </a:ext>
            </a:extLst>
          </p:cNvPr>
          <p:cNvSpPr/>
          <p:nvPr/>
        </p:nvSpPr>
        <p:spPr>
          <a:xfrm>
            <a:off x="9163050" y="3238500"/>
            <a:ext cx="1855369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Props.children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8B08FF5-806B-8E02-FB96-49D03B9E601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972425" y="3543300"/>
            <a:ext cx="11906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8954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코드로 확인해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전달 받은 요소를 전달 받은 </a:t>
            </a:r>
            <a:r>
              <a:rPr lang="en-US" altLang="ko-KR" dirty="0"/>
              <a:t>color</a:t>
            </a:r>
            <a:r>
              <a:rPr lang="ko-KR" altLang="en-US" dirty="0"/>
              <a:t> 의 </a:t>
            </a:r>
            <a:r>
              <a:rPr lang="en-US" altLang="ko-KR" dirty="0"/>
              <a:t>border </a:t>
            </a:r>
            <a:r>
              <a:rPr lang="ko-KR" altLang="en-US" dirty="0"/>
              <a:t>로 감싸는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FancyBorder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라는 컴포넌트를 작성하여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App.js </a:t>
            </a:r>
            <a:r>
              <a:rPr lang="ko-KR" altLang="en-US" dirty="0"/>
              <a:t>에서 해당 컴포넌트가 감쌀 요소를 </a:t>
            </a:r>
            <a:r>
              <a:rPr lang="en-US" altLang="ko-KR" dirty="0" err="1"/>
              <a:t>props.children</a:t>
            </a:r>
            <a:r>
              <a:rPr lang="en-US" altLang="ko-KR" dirty="0"/>
              <a:t> </a:t>
            </a:r>
            <a:r>
              <a:rPr lang="ko-KR" altLang="en-US" dirty="0"/>
              <a:t>으로 한꺼번에 전달해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352764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8FE93-6FBC-1416-8950-5B61244E7402}"/>
              </a:ext>
            </a:extLst>
          </p:cNvPr>
          <p:cNvSpPr txBox="1"/>
          <p:nvPr/>
        </p:nvSpPr>
        <p:spPr>
          <a:xfrm>
            <a:off x="495300" y="350788"/>
            <a:ext cx="96964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`3px solid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F91E0-2FD2-A95F-F29C-737BEA4A963B}"/>
              </a:ext>
            </a:extLst>
          </p:cNvPr>
          <p:cNvSpPr txBox="1"/>
          <p:nvPr/>
        </p:nvSpPr>
        <p:spPr>
          <a:xfrm>
            <a:off x="495300" y="2701053"/>
            <a:ext cx="9696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이건 매우 유용한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기술입니다요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8A8EF-1B81-F370-F5F6-F57AD0F73E16}"/>
              </a:ext>
            </a:extLst>
          </p:cNvPr>
          <p:cNvSpPr txBox="1"/>
          <p:nvPr/>
        </p:nvSpPr>
        <p:spPr>
          <a:xfrm>
            <a:off x="6384220" y="1845124"/>
            <a:ext cx="368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/components/FancyBorder.js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BD8B2-3AB6-D787-CA26-C29D18146EB3}"/>
              </a:ext>
            </a:extLst>
          </p:cNvPr>
          <p:cNvSpPr txBox="1"/>
          <p:nvPr/>
        </p:nvSpPr>
        <p:spPr>
          <a:xfrm>
            <a:off x="8673755" y="5648709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1072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047CCF-2B2F-5B50-E29D-3903C4FE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1007973"/>
            <a:ext cx="87642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05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8FE93-6FBC-1416-8950-5B61244E7402}"/>
              </a:ext>
            </a:extLst>
          </p:cNvPr>
          <p:cNvSpPr txBox="1"/>
          <p:nvPr/>
        </p:nvSpPr>
        <p:spPr>
          <a:xfrm>
            <a:off x="495300" y="350788"/>
            <a:ext cx="96964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`3px solid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F91E0-2FD2-A95F-F29C-737BEA4A963B}"/>
              </a:ext>
            </a:extLst>
          </p:cNvPr>
          <p:cNvSpPr txBox="1"/>
          <p:nvPr/>
        </p:nvSpPr>
        <p:spPr>
          <a:xfrm>
            <a:off x="495300" y="2701053"/>
            <a:ext cx="9696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It's so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convinient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tools for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8A8EF-1B81-F370-F5F6-F57AD0F73E16}"/>
              </a:ext>
            </a:extLst>
          </p:cNvPr>
          <p:cNvSpPr txBox="1"/>
          <p:nvPr/>
        </p:nvSpPr>
        <p:spPr>
          <a:xfrm>
            <a:off x="6384220" y="1845124"/>
            <a:ext cx="368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/components/FancyBorder.js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BD8B2-3AB6-D787-CA26-C29D18146EB3}"/>
              </a:ext>
            </a:extLst>
          </p:cNvPr>
          <p:cNvSpPr txBox="1"/>
          <p:nvPr/>
        </p:nvSpPr>
        <p:spPr>
          <a:xfrm>
            <a:off x="8673755" y="5648709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C1E1A6-FB59-660C-8DEA-3F0E27DC33AA}"/>
              </a:ext>
            </a:extLst>
          </p:cNvPr>
          <p:cNvSpPr/>
          <p:nvPr/>
        </p:nvSpPr>
        <p:spPr>
          <a:xfrm>
            <a:off x="1514475" y="4373880"/>
            <a:ext cx="4867275" cy="5886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1754D26-E4C5-EC41-8C86-8BEBE1CA58C6}"/>
              </a:ext>
            </a:extLst>
          </p:cNvPr>
          <p:cNvSpPr/>
          <p:nvPr/>
        </p:nvSpPr>
        <p:spPr>
          <a:xfrm>
            <a:off x="1514475" y="1215204"/>
            <a:ext cx="2181225" cy="331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BB07676-E61C-6A78-0FF2-C636CF1A42BD}"/>
              </a:ext>
            </a:extLst>
          </p:cNvPr>
          <p:cNvCxnSpPr>
            <a:stCxn id="2" idx="1"/>
          </p:cNvCxnSpPr>
          <p:nvPr/>
        </p:nvCxnSpPr>
        <p:spPr>
          <a:xfrm rot="10800000">
            <a:off x="1514475" y="1358901"/>
            <a:ext cx="12700" cy="3309303"/>
          </a:xfrm>
          <a:prstGeom prst="bentConnector4">
            <a:avLst>
              <a:gd name="adj1" fmla="val 7200000"/>
              <a:gd name="adj2" fmla="val 997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51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필요할 때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67469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7886569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지금까지 </a:t>
            </a:r>
            <a:r>
              <a:rPr lang="en-US" altLang="ko-KR" dirty="0">
                <a:solidFill>
                  <a:schemeClr val="accent2"/>
                </a:solidFill>
              </a:rPr>
              <a:t>Router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ko-KR" altLang="en-US" dirty="0" err="1"/>
              <a:t>입력받은</a:t>
            </a:r>
            <a:r>
              <a:rPr lang="ko-KR" altLang="en-US" dirty="0"/>
              <a:t> 주소에 따라 페이지를 변경해주는 역할로 많이 사용이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React </a:t>
            </a:r>
            <a:r>
              <a:rPr lang="ko-KR" altLang="en-US" dirty="0"/>
              <a:t>에서는 </a:t>
            </a:r>
            <a:r>
              <a:rPr lang="ko-KR" altLang="en-US" dirty="0">
                <a:solidFill>
                  <a:schemeClr val="accent2"/>
                </a:solidFill>
              </a:rPr>
              <a:t>컴포넌트별</a:t>
            </a:r>
            <a:r>
              <a:rPr lang="en-US" altLang="ko-KR" dirty="0">
                <a:solidFill>
                  <a:schemeClr val="accent2"/>
                </a:solidFill>
              </a:rPr>
              <a:t>(DOM)</a:t>
            </a:r>
            <a:r>
              <a:rPr lang="ko-KR" altLang="en-US" dirty="0">
                <a:solidFill>
                  <a:schemeClr val="accent2"/>
                </a:solidFill>
              </a:rPr>
              <a:t> 라우팅</a:t>
            </a:r>
            <a:r>
              <a:rPr lang="ko-KR" altLang="en-US" dirty="0"/>
              <a:t>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조건부 렌더링으로 처리가 가능하지만 서비스의 경우 주소에 따른 구분을 해줘야만 서비스별 구분이 가능하므로 라우팅 기능을 활용이 필요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해당 모듈을 쓰면 페이지 깜박임 없이 부드러운 </a:t>
            </a:r>
            <a:r>
              <a:rPr lang="ko-KR" altLang="en-US" dirty="0" err="1"/>
              <a:t>브라우징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65678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9CFDDCB7-33F4-479E-34F9-9E565BBD05A3}"/>
              </a:ext>
            </a:extLst>
          </p:cNvPr>
          <p:cNvGrpSpPr/>
          <p:nvPr/>
        </p:nvGrpSpPr>
        <p:grpSpPr>
          <a:xfrm>
            <a:off x="3787588" y="510989"/>
            <a:ext cx="4616824" cy="4885764"/>
            <a:chOff x="3845859" y="510989"/>
            <a:chExt cx="4616824" cy="488576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A42E884-E19E-E5DE-4F93-D86A3EFCA238}"/>
                </a:ext>
              </a:extLst>
            </p:cNvPr>
            <p:cNvSpPr/>
            <p:nvPr/>
          </p:nvSpPr>
          <p:spPr>
            <a:xfrm>
              <a:off x="6185647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</a:t>
              </a:r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board.ejs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FEFBC79-7F99-557D-C523-E4029C457D77}"/>
                </a:ext>
              </a:extLst>
            </p:cNvPr>
            <p:cNvSpPr/>
            <p:nvPr/>
          </p:nvSpPr>
          <p:spPr>
            <a:xfrm>
              <a:off x="5127813" y="510989"/>
              <a:ext cx="1990164" cy="6544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라우터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F46EE74-9455-B87D-C9E2-E2F332D18594}"/>
                </a:ext>
              </a:extLst>
            </p:cNvPr>
            <p:cNvSpPr/>
            <p:nvPr/>
          </p:nvSpPr>
          <p:spPr>
            <a:xfrm>
              <a:off x="3845859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</a:t>
              </a:r>
            </a:p>
            <a:p>
              <a:pPr algn="ctr"/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index.ejs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B3BF2AF-BDFD-00D5-79D0-96EAF6B850FE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984377" y="1165412"/>
              <a:ext cx="1138518" cy="977153"/>
            </a:xfrm>
            <a:prstGeom prst="line">
              <a:avLst/>
            </a:prstGeom>
            <a:ln w="571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3879DCB-6604-7725-5309-21832387745E}"/>
                </a:ext>
              </a:extLst>
            </p:cNvPr>
            <p:cNvCxnSpPr>
              <a:cxnSpLocks/>
              <a:stCxn id="4" idx="2"/>
              <a:endCxn id="18" idx="0"/>
            </p:cNvCxnSpPr>
            <p:nvPr/>
          </p:nvCxnSpPr>
          <p:spPr>
            <a:xfrm>
              <a:off x="6122895" y="1165412"/>
              <a:ext cx="1201270" cy="977153"/>
            </a:xfrm>
            <a:prstGeom prst="line">
              <a:avLst/>
            </a:prstGeom>
            <a:ln w="57150"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3545697-D71E-0639-2F24-F753A72E75B0}"/>
                </a:ext>
              </a:extLst>
            </p:cNvPr>
            <p:cNvSpPr/>
            <p:nvPr/>
          </p:nvSpPr>
          <p:spPr>
            <a:xfrm>
              <a:off x="6418732" y="1405218"/>
              <a:ext cx="1048871" cy="4101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/board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0FBE18C-E54F-50E5-D7B6-006CF226A774}"/>
                </a:ext>
              </a:extLst>
            </p:cNvPr>
            <p:cNvSpPr/>
            <p:nvPr/>
          </p:nvSpPr>
          <p:spPr>
            <a:xfrm>
              <a:off x="5271250" y="1405218"/>
              <a:ext cx="448234" cy="4101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1420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A42E884-E19E-E5DE-4F93-D86A3EFCA238}"/>
              </a:ext>
            </a:extLst>
          </p:cNvPr>
          <p:cNvSpPr/>
          <p:nvPr/>
        </p:nvSpPr>
        <p:spPr>
          <a:xfrm>
            <a:off x="3034553" y="2142565"/>
            <a:ext cx="2277036" cy="32541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Localhost:8080/board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board.ejs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FEFBC79-7F99-557D-C523-E4029C457D77}"/>
              </a:ext>
            </a:extLst>
          </p:cNvPr>
          <p:cNvSpPr/>
          <p:nvPr/>
        </p:nvSpPr>
        <p:spPr>
          <a:xfrm>
            <a:off x="1976719" y="510989"/>
            <a:ext cx="1990164" cy="6544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라우터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46EE74-9455-B87D-C9E2-E2F332D18594}"/>
              </a:ext>
            </a:extLst>
          </p:cNvPr>
          <p:cNvSpPr/>
          <p:nvPr/>
        </p:nvSpPr>
        <p:spPr>
          <a:xfrm>
            <a:off x="694765" y="2142565"/>
            <a:ext cx="2277036" cy="3254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Localhost:8080/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index.ejs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3BF2AF-BDFD-00D5-79D0-96EAF6B850F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833283" y="1165412"/>
            <a:ext cx="1138518" cy="977153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3879DCB-6604-7725-5309-21832387745E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2971801" y="1165412"/>
            <a:ext cx="1201270" cy="977153"/>
          </a:xfrm>
          <a:prstGeom prst="line">
            <a:avLst/>
          </a:prstGeom>
          <a:ln w="5715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3545697-D71E-0639-2F24-F753A72E75B0}"/>
              </a:ext>
            </a:extLst>
          </p:cNvPr>
          <p:cNvSpPr/>
          <p:nvPr/>
        </p:nvSpPr>
        <p:spPr>
          <a:xfrm>
            <a:off x="3267638" y="1405218"/>
            <a:ext cx="1048871" cy="4101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/board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0FBE18C-E54F-50E5-D7B6-006CF226A774}"/>
              </a:ext>
            </a:extLst>
          </p:cNvPr>
          <p:cNvSpPr/>
          <p:nvPr/>
        </p:nvSpPr>
        <p:spPr>
          <a:xfrm>
            <a:off x="2120156" y="1405218"/>
            <a:ext cx="448234" cy="410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FCBBE8-6B22-890C-7F24-A0F3AF0A7FE0}"/>
              </a:ext>
            </a:extLst>
          </p:cNvPr>
          <p:cNvGrpSpPr/>
          <p:nvPr/>
        </p:nvGrpSpPr>
        <p:grpSpPr>
          <a:xfrm>
            <a:off x="6880413" y="510989"/>
            <a:ext cx="4616824" cy="4885764"/>
            <a:chOff x="6445624" y="510989"/>
            <a:chExt cx="4616824" cy="488576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FB01F54-0D63-DFF4-69E1-7D113F53B6BF}"/>
                </a:ext>
              </a:extLst>
            </p:cNvPr>
            <p:cNvSpPr/>
            <p:nvPr/>
          </p:nvSpPr>
          <p:spPr>
            <a:xfrm>
              <a:off x="8785412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 board</a:t>
              </a: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(App.js)</a:t>
              </a: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7F7C85-9427-B5A0-97DB-BBA971234E21}"/>
                </a:ext>
              </a:extLst>
            </p:cNvPr>
            <p:cNvSpPr/>
            <p:nvPr/>
          </p:nvSpPr>
          <p:spPr>
            <a:xfrm>
              <a:off x="7727578" y="510989"/>
              <a:ext cx="1990164" cy="6544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리액트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라우터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172EDF-4513-826B-C736-3E410883E2CC}"/>
                </a:ext>
              </a:extLst>
            </p:cNvPr>
            <p:cNvSpPr/>
            <p:nvPr/>
          </p:nvSpPr>
          <p:spPr>
            <a:xfrm>
              <a:off x="6445624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 (App.js)</a:t>
              </a: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C542987-F22F-BA2D-3E66-A887C8904E28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 flipH="1">
              <a:off x="7584142" y="1165412"/>
              <a:ext cx="1138518" cy="977153"/>
            </a:xfrm>
            <a:prstGeom prst="line">
              <a:avLst/>
            </a:prstGeom>
            <a:ln w="571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E83E614-E736-0685-B62C-6CCA33D8DF6F}"/>
                </a:ext>
              </a:extLst>
            </p:cNvPr>
            <p:cNvCxnSpPr>
              <a:cxnSpLocks/>
              <a:stCxn id="3" idx="2"/>
              <a:endCxn id="2" idx="0"/>
            </p:cNvCxnSpPr>
            <p:nvPr/>
          </p:nvCxnSpPr>
          <p:spPr>
            <a:xfrm>
              <a:off x="8722660" y="1165412"/>
              <a:ext cx="1201270" cy="977153"/>
            </a:xfrm>
            <a:prstGeom prst="line">
              <a:avLst/>
            </a:prstGeom>
            <a:ln w="57150"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E89FBC-5FC3-37EF-8EC6-54B42540AF80}"/>
                </a:ext>
              </a:extLst>
            </p:cNvPr>
            <p:cNvSpPr/>
            <p:nvPr/>
          </p:nvSpPr>
          <p:spPr>
            <a:xfrm>
              <a:off x="9018497" y="1405218"/>
              <a:ext cx="1048871" cy="4101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/board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BB60F1A-4B05-DFF2-73E2-4C08A7E988C8}"/>
                </a:ext>
              </a:extLst>
            </p:cNvPr>
            <p:cNvSpPr/>
            <p:nvPr/>
          </p:nvSpPr>
          <p:spPr>
            <a:xfrm>
              <a:off x="7871015" y="1405218"/>
              <a:ext cx="448234" cy="4101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8D2A1C8-6E36-9CD3-9C13-18E6CC44B4A4}"/>
                </a:ext>
              </a:extLst>
            </p:cNvPr>
            <p:cNvSpPr/>
            <p:nvPr/>
          </p:nvSpPr>
          <p:spPr>
            <a:xfrm>
              <a:off x="6759388" y="3429000"/>
              <a:ext cx="1685365" cy="18825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Home.js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컴포넌트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6E7D70F-C0DD-0A28-BC89-14278CE70296}"/>
                </a:ext>
              </a:extLst>
            </p:cNvPr>
            <p:cNvSpPr/>
            <p:nvPr/>
          </p:nvSpPr>
          <p:spPr>
            <a:xfrm>
              <a:off x="9081247" y="3429000"/>
              <a:ext cx="1685365" cy="188258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Board.js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컴포넌트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73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앱 성성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컴포넌트도 많아지고 </a:t>
            </a:r>
            <a:r>
              <a:rPr lang="en-US" altLang="ko-KR" dirty="0"/>
              <a:t>App.js </a:t>
            </a:r>
            <a:r>
              <a:rPr lang="ko-KR" altLang="en-US" dirty="0"/>
              <a:t>코드도 겹치고 있으니 새로운 앱을 생성해서 작업 합시다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 </a:t>
            </a:r>
            <a:r>
              <a:rPr lang="ko-KR" altLang="en-US" dirty="0"/>
              <a:t>프로젝트를 만들 폴더로 이동</a:t>
            </a:r>
            <a:endParaRPr lang="en-US" altLang="ko-KR" dirty="0"/>
          </a:p>
          <a:p>
            <a:r>
              <a:rPr lang="en-US" altLang="ko-KR" dirty="0" err="1"/>
              <a:t>Npx</a:t>
            </a:r>
            <a:r>
              <a:rPr lang="en-US" altLang="ko-KR" dirty="0"/>
              <a:t> create-react-app react-router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554793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 및 적용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install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react-router-</a:t>
            </a:r>
            <a:r>
              <a:rPr lang="en-US" altLang="ko-KR" dirty="0" err="1">
                <a:solidFill>
                  <a:srgbClr val="0070C0"/>
                </a:solidFill>
              </a:rPr>
              <a:t>dom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그리고 </a:t>
            </a:r>
            <a:r>
              <a:rPr lang="en-US" altLang="ko-KR" dirty="0"/>
              <a:t>index.js </a:t>
            </a:r>
            <a:r>
              <a:rPr lang="ko-KR" altLang="en-US" dirty="0"/>
              <a:t>컴포넌트로 가서 </a:t>
            </a:r>
            <a:r>
              <a:rPr lang="en-US" altLang="ko-KR" dirty="0"/>
              <a:t>App </a:t>
            </a:r>
            <a:r>
              <a:rPr lang="ko-KR" altLang="en-US" dirty="0"/>
              <a:t>컴포넌트를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BrowerRouter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이라는 컴포넌트로 감싸 주세요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BrowerRouter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로 감싸 주어야만 </a:t>
            </a:r>
            <a:r>
              <a:rPr lang="en-US" altLang="ko-KR" dirty="0">
                <a:solidFill>
                  <a:srgbClr val="00B050"/>
                </a:solidFill>
              </a:rPr>
              <a:t>&lt;App&gt;</a:t>
            </a:r>
            <a:r>
              <a:rPr lang="en-US" altLang="ko-KR" dirty="0"/>
              <a:t> </a:t>
            </a:r>
            <a:r>
              <a:rPr lang="ko-KR" altLang="en-US" dirty="0"/>
              <a:t>컴포넌트에서 발생하는 주소 값의 변경을 감지 할 수 있습니다</a:t>
            </a:r>
            <a:endParaRPr lang="en-US" altLang="ko-KR" dirty="0"/>
          </a:p>
          <a:p>
            <a:r>
              <a:rPr lang="ko-KR" altLang="en-US" dirty="0" err="1"/>
              <a:t>그외의</a:t>
            </a:r>
            <a:r>
              <a:rPr lang="ko-KR" altLang="en-US" dirty="0"/>
              <a:t> 라우터로는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HashRouter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가 유명하며 주소의 해시 주소</a:t>
            </a:r>
            <a:r>
              <a:rPr lang="en-US" altLang="ko-KR" dirty="0">
                <a:solidFill>
                  <a:srgbClr val="0070C0"/>
                </a:solidFill>
              </a:rPr>
              <a:t>localhost:3000/#hash</a:t>
            </a:r>
            <a:r>
              <a:rPr lang="en-US" altLang="ko-KR" dirty="0"/>
              <a:t> </a:t>
            </a:r>
            <a:r>
              <a:rPr lang="ko-KR" altLang="en-US" dirty="0"/>
              <a:t>를 감지할 수 있는 라우터 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89303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1D61F-465F-1F3E-F1AD-AA4FF909CB50}"/>
              </a:ext>
            </a:extLst>
          </p:cNvPr>
          <p:cNvSpPr txBox="1"/>
          <p:nvPr/>
        </p:nvSpPr>
        <p:spPr>
          <a:xfrm>
            <a:off x="582706" y="641954"/>
            <a:ext cx="1004047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3224D-A971-34EA-C111-B7B02D1D0214}"/>
              </a:ext>
            </a:extLst>
          </p:cNvPr>
          <p:cNvSpPr txBox="1"/>
          <p:nvPr/>
        </p:nvSpPr>
        <p:spPr>
          <a:xfrm>
            <a:off x="9009530" y="3532094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5700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컴포넌트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라우팅 구현을 위해 </a:t>
            </a:r>
            <a:r>
              <a:rPr lang="en-US" altLang="ko-KR" dirty="0"/>
              <a:t>h1 </a:t>
            </a:r>
            <a:r>
              <a:rPr lang="ko-KR" altLang="en-US" dirty="0"/>
              <a:t>태그로만 구성 된 간단한 컴포넌트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(Board, Profile)</a:t>
            </a:r>
            <a:r>
              <a:rPr lang="ko-KR" altLang="en-US" dirty="0"/>
              <a:t>를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33927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226DDF-D97F-A0B9-6E66-24C6AF2C929A}"/>
              </a:ext>
            </a:extLst>
          </p:cNvPr>
          <p:cNvSpPr txBox="1"/>
          <p:nvPr/>
        </p:nvSpPr>
        <p:spPr>
          <a:xfrm>
            <a:off x="502023" y="397186"/>
            <a:ext cx="1047974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15566-1D8C-5C7E-36A0-B8FCD7D5E825}"/>
              </a:ext>
            </a:extLst>
          </p:cNvPr>
          <p:cNvSpPr txBox="1"/>
          <p:nvPr/>
        </p:nvSpPr>
        <p:spPr>
          <a:xfrm>
            <a:off x="7924801" y="1954306"/>
            <a:ext cx="29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/component/Profile.js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F8F7-0102-7C67-DBEF-5DA535E900E9}"/>
              </a:ext>
            </a:extLst>
          </p:cNvPr>
          <p:cNvSpPr txBox="1"/>
          <p:nvPr/>
        </p:nvSpPr>
        <p:spPr>
          <a:xfrm>
            <a:off x="502023" y="2898339"/>
            <a:ext cx="1047974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AAF71-63A6-AA72-2DC5-9525B53F4216}"/>
              </a:ext>
            </a:extLst>
          </p:cNvPr>
          <p:cNvSpPr txBox="1"/>
          <p:nvPr/>
        </p:nvSpPr>
        <p:spPr>
          <a:xfrm>
            <a:off x="8052563" y="4437529"/>
            <a:ext cx="28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2874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구성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간단하게 페이지 이동이 가능한 </a:t>
            </a:r>
            <a:r>
              <a:rPr lang="en-US" altLang="ko-KR" dirty="0"/>
              <a:t>Nav </a:t>
            </a:r>
            <a:r>
              <a:rPr lang="ko-KR" altLang="en-US" dirty="0"/>
              <a:t>메뉴도 구현해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53993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화면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결과물 화면이 나와야 정상입니다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F42A97-C501-A9AA-522E-3D4B7632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1815192"/>
            <a:ext cx="11145805" cy="895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75222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19C4D-C714-040C-73F8-6B81F754B61B}"/>
              </a:ext>
            </a:extLst>
          </p:cNvPr>
          <p:cNvSpPr txBox="1"/>
          <p:nvPr/>
        </p:nvSpPr>
        <p:spPr>
          <a:xfrm>
            <a:off x="340658" y="334940"/>
            <a:ext cx="1020183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1E175-DE00-ECCE-21F4-44DBA13175CD}"/>
              </a:ext>
            </a:extLst>
          </p:cNvPr>
          <p:cNvSpPr txBox="1"/>
          <p:nvPr/>
        </p:nvSpPr>
        <p:spPr>
          <a:xfrm>
            <a:off x="8928848" y="4849905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704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2E94E8-EB14-421C-8463-D0ED6523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48" y="547546"/>
            <a:ext cx="5492304" cy="357677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FEBB07-2414-ADF2-6730-E6E5FF28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라우팅 구현이 안되어 모든 컴포넌트가 하나의 페이지에서 보이고 있습니다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이를 해결하기 위해 라우팅을 구현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43170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Route </a:t>
            </a:r>
            <a:r>
              <a:rPr lang="ko-KR" altLang="en-US" dirty="0"/>
              <a:t>모듈을 </a:t>
            </a:r>
            <a:r>
              <a:rPr lang="en-US" altLang="ko-KR" dirty="0"/>
              <a:t>App.js </a:t>
            </a:r>
            <a:r>
              <a:rPr lang="ko-KR" altLang="en-US" dirty="0"/>
              <a:t>에 추가하여 컴포넌트 라우팅을 구현해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C2C3A-227B-EA8E-ED98-6D7D54B940FC}"/>
              </a:ext>
            </a:extLst>
          </p:cNvPr>
          <p:cNvSpPr txBox="1"/>
          <p:nvPr/>
        </p:nvSpPr>
        <p:spPr>
          <a:xfrm>
            <a:off x="762000" y="294849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02187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 Router </a:t>
            </a:r>
            <a:r>
              <a:rPr lang="ko-KR" altLang="en-US" dirty="0"/>
              <a:t>는 </a:t>
            </a:r>
            <a:r>
              <a:rPr lang="en-US" altLang="ko-KR" dirty="0"/>
              <a:t>Routes </a:t>
            </a:r>
            <a:r>
              <a:rPr lang="ko-KR" altLang="en-US" dirty="0"/>
              <a:t>컴포넌트 내부에 </a:t>
            </a:r>
            <a:r>
              <a:rPr lang="en-US" altLang="ko-KR" dirty="0"/>
              <a:t>Route </a:t>
            </a:r>
            <a:r>
              <a:rPr lang="ko-KR" altLang="en-US" dirty="0"/>
              <a:t>컴포넌트를 넣어주고 각각의 주소 값은 </a:t>
            </a:r>
            <a:r>
              <a:rPr lang="en-US" altLang="ko-KR" dirty="0"/>
              <a:t>path </a:t>
            </a:r>
            <a:r>
              <a:rPr lang="ko-KR" altLang="en-US" dirty="0"/>
              <a:t>속성에</a:t>
            </a:r>
            <a:r>
              <a:rPr lang="en-US" altLang="ko-KR" dirty="0"/>
              <a:t>,</a:t>
            </a:r>
            <a:r>
              <a:rPr lang="ko-KR" altLang="en-US" dirty="0"/>
              <a:t> 호출할 컴포넌트는 </a:t>
            </a:r>
            <a:r>
              <a:rPr lang="en-US" altLang="ko-KR" dirty="0"/>
              <a:t>element </a:t>
            </a:r>
            <a:r>
              <a:rPr lang="ko-KR" altLang="en-US" dirty="0"/>
              <a:t>속성으로 불러 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Route </a:t>
            </a:r>
            <a:r>
              <a:rPr lang="ko-KR" altLang="en-US" dirty="0"/>
              <a:t>는 반드시 </a:t>
            </a:r>
            <a:r>
              <a:rPr lang="en-US" altLang="ko-KR" dirty="0"/>
              <a:t>Routes </a:t>
            </a:r>
            <a:r>
              <a:rPr lang="ko-KR" altLang="en-US" dirty="0"/>
              <a:t>내부에 있어야 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348E8-AD28-8F8A-FF45-C214F2EA5FF6}"/>
              </a:ext>
            </a:extLst>
          </p:cNvPr>
          <p:cNvSpPr txBox="1"/>
          <p:nvPr/>
        </p:nvSpPr>
        <p:spPr>
          <a:xfrm>
            <a:off x="838199" y="3500647"/>
            <a:ext cx="948690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42B50-2F52-BA51-862D-9EA7256754EF}"/>
              </a:ext>
            </a:extLst>
          </p:cNvPr>
          <p:cNvSpPr txBox="1"/>
          <p:nvPr/>
        </p:nvSpPr>
        <p:spPr>
          <a:xfrm>
            <a:off x="8909798" y="433164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7298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태그는 브라우저 레벨에서 페이지를 자동으로 </a:t>
            </a:r>
            <a:r>
              <a:rPr lang="ko-KR" altLang="en-US" dirty="0" err="1"/>
              <a:t>새로고침</a:t>
            </a:r>
            <a:r>
              <a:rPr lang="ko-KR" altLang="en-US" dirty="0"/>
              <a:t> 하기 때문에 </a:t>
            </a:r>
            <a:r>
              <a:rPr lang="en-US" altLang="ko-KR" dirty="0"/>
              <a:t>React </a:t>
            </a:r>
            <a:r>
              <a:rPr lang="ko-KR" altLang="en-US" dirty="0"/>
              <a:t>에서는 이를 막고자 </a:t>
            </a:r>
            <a:r>
              <a:rPr lang="en-US" altLang="ko-KR" dirty="0">
                <a:solidFill>
                  <a:srgbClr val="00B050"/>
                </a:solidFill>
              </a:rPr>
              <a:t>&lt;Link to=“”&gt;</a:t>
            </a:r>
            <a:r>
              <a:rPr lang="en-US" altLang="ko-KR" dirty="0"/>
              <a:t> </a:t>
            </a:r>
            <a:r>
              <a:rPr lang="ko-KR" altLang="en-US" dirty="0"/>
              <a:t>라는 컴포넌트를 사용합니다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컴포넌트는 </a:t>
            </a:r>
            <a:r>
              <a:rPr lang="en-US" altLang="ko-KR" dirty="0"/>
              <a:t>html </a:t>
            </a:r>
            <a:r>
              <a:rPr lang="ko-KR" altLang="en-US" dirty="0"/>
              <a:t>상에서는 </a:t>
            </a:r>
            <a:r>
              <a:rPr lang="en-US" altLang="ko-KR" dirty="0"/>
              <a:t>&lt;a&gt; </a:t>
            </a:r>
            <a:r>
              <a:rPr lang="ko-KR" altLang="en-US" dirty="0"/>
              <a:t>태그로 변경이 되지만 브라우저 </a:t>
            </a:r>
            <a:r>
              <a:rPr lang="ko-KR" altLang="en-US" dirty="0" err="1"/>
              <a:t>새로고침</a:t>
            </a:r>
            <a:r>
              <a:rPr lang="ko-KR" altLang="en-US" dirty="0"/>
              <a:t> 없이 주소만 변경해 주는 역할을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태그를 </a:t>
            </a:r>
            <a:r>
              <a:rPr lang="en-US" altLang="ko-KR" dirty="0">
                <a:solidFill>
                  <a:srgbClr val="00B050"/>
                </a:solidFill>
              </a:rPr>
              <a:t>&lt;Link&gt;</a:t>
            </a:r>
            <a:r>
              <a:rPr lang="en-US" altLang="ko-KR" dirty="0"/>
              <a:t> </a:t>
            </a:r>
            <a:r>
              <a:rPr lang="ko-KR" altLang="en-US" dirty="0"/>
              <a:t>컴포넌트로 변경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03122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AC5584-EDE0-8797-37A1-9756E0BB86C4}"/>
              </a:ext>
            </a:extLst>
          </p:cNvPr>
          <p:cNvSpPr txBox="1"/>
          <p:nvPr/>
        </p:nvSpPr>
        <p:spPr>
          <a:xfrm>
            <a:off x="561974" y="419517"/>
            <a:ext cx="1003935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C9E1F-23D5-BE03-D324-6A5BC562D302}"/>
              </a:ext>
            </a:extLst>
          </p:cNvPr>
          <p:cNvSpPr txBox="1"/>
          <p:nvPr/>
        </p:nvSpPr>
        <p:spPr>
          <a:xfrm>
            <a:off x="9138398" y="358869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360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BFA7AB-2096-4C39-C4FD-6BAABEEF7B1A}"/>
              </a:ext>
            </a:extLst>
          </p:cNvPr>
          <p:cNvSpPr txBox="1"/>
          <p:nvPr/>
        </p:nvSpPr>
        <p:spPr>
          <a:xfrm>
            <a:off x="130628" y="131925"/>
            <a:ext cx="110744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"./components/Profile"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"./components/Board"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85CF5-30E3-C2D1-E3A1-B581D939B2E1}"/>
              </a:ext>
            </a:extLst>
          </p:cNvPr>
          <p:cNvSpPr txBox="1"/>
          <p:nvPr/>
        </p:nvSpPr>
        <p:spPr>
          <a:xfrm>
            <a:off x="9677695" y="5635491"/>
            <a:ext cx="13188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49820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781009-C6D2-169C-3B6B-63C819017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24" y="571441"/>
            <a:ext cx="4324954" cy="838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EC5A68-2826-FD2F-CD9F-8BEDE2A1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924" y="1823944"/>
            <a:ext cx="3943900" cy="13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0BFE45-3B24-C9CD-F486-EB366C3F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24" y="3962305"/>
            <a:ext cx="4610743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EFF30-9346-5150-4720-AF2E54B6C944}"/>
              </a:ext>
            </a:extLst>
          </p:cNvPr>
          <p:cNvSpPr txBox="1"/>
          <p:nvPr/>
        </p:nvSpPr>
        <p:spPr>
          <a:xfrm>
            <a:off x="942975" y="759766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Localhost:3000/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E9B41-439B-7470-06A4-29A1B27E8B84}"/>
              </a:ext>
            </a:extLst>
          </p:cNvPr>
          <p:cNvSpPr txBox="1"/>
          <p:nvPr/>
        </p:nvSpPr>
        <p:spPr>
          <a:xfrm>
            <a:off x="942975" y="2264717"/>
            <a:ext cx="351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Localhost:3000/profile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8ED3A-135C-7ABA-1740-02FF9E9F0A2E}"/>
              </a:ext>
            </a:extLst>
          </p:cNvPr>
          <p:cNvSpPr txBox="1"/>
          <p:nvPr/>
        </p:nvSpPr>
        <p:spPr>
          <a:xfrm>
            <a:off x="942975" y="4407841"/>
            <a:ext cx="341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Localhost:3000/board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EA5168-AAC3-3F98-B461-4AC349389E39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3516115" y="990599"/>
            <a:ext cx="265580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8BCD23-3C12-F171-9C31-249085941E9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4457783" y="2495550"/>
            <a:ext cx="171414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73AB55-C6DD-71C2-C53C-682EBBEC13E5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358462" y="4638674"/>
            <a:ext cx="181346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3753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심화 활용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2701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심화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컴포넌트를 만들고 해당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를 통한 라우팅 처리를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 외에도 주소 예외 처리 및 주소의 </a:t>
            </a:r>
            <a:r>
              <a:rPr lang="en-US" altLang="ko-KR" dirty="0"/>
              <a:t>parameter </a:t>
            </a:r>
            <a:r>
              <a:rPr lang="ko-KR" altLang="en-US" dirty="0"/>
              <a:t>사용에 대해서도 배워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0743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ReactFragm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Div</a:t>
            </a:r>
            <a:r>
              <a:rPr lang="en-US" altLang="ko-KR" dirty="0"/>
              <a:t> </a:t>
            </a:r>
            <a:r>
              <a:rPr lang="ko-KR" altLang="en-US" dirty="0"/>
              <a:t>가 생기게 되어서 이전 결과물과는 완전히 다른 결과물이 나오게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이런 일을 피하려면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를 쓰셔야 합니다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FF553B-19CE-06DB-6EDB-5B1B6339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06" y="1517793"/>
            <a:ext cx="3753811" cy="2030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60354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Header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부드러운 </a:t>
            </a:r>
            <a:r>
              <a:rPr lang="ko-KR" altLang="en-US" dirty="0" err="1"/>
              <a:t>브라우징을</a:t>
            </a:r>
            <a:r>
              <a:rPr lang="ko-KR" altLang="en-US" dirty="0"/>
              <a:t> 위해 </a:t>
            </a:r>
            <a:r>
              <a:rPr lang="en-US" altLang="ko-KR" dirty="0">
                <a:solidFill>
                  <a:srgbClr val="00B050"/>
                </a:solidFill>
              </a:rPr>
              <a:t>&lt;Link&gt;</a:t>
            </a:r>
            <a:r>
              <a:rPr lang="en-US" altLang="ko-KR" dirty="0"/>
              <a:t> </a:t>
            </a:r>
            <a:r>
              <a:rPr lang="ko-KR" altLang="en-US" dirty="0"/>
              <a:t>컴포넌트 사용</a:t>
            </a:r>
            <a:endParaRPr lang="en-US" altLang="ko-KR" dirty="0"/>
          </a:p>
          <a:p>
            <a:r>
              <a:rPr lang="en-US" altLang="ko-KR" dirty="0"/>
              <a:t>Header </a:t>
            </a:r>
            <a:r>
              <a:rPr lang="ko-KR" altLang="en-US" dirty="0"/>
              <a:t>에 맞게 </a:t>
            </a:r>
            <a:r>
              <a:rPr lang="en-US" altLang="ko-KR" dirty="0">
                <a:solidFill>
                  <a:schemeClr val="accent2"/>
                </a:solidFill>
              </a:rPr>
              <a:t>display: “flex”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93501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99A40-4B77-7F72-5962-CAA5A31E52A0}"/>
              </a:ext>
            </a:extLst>
          </p:cNvPr>
          <p:cNvSpPr txBox="1"/>
          <p:nvPr/>
        </p:nvSpPr>
        <p:spPr>
          <a:xfrm>
            <a:off x="333828" y="335845"/>
            <a:ext cx="10726058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"space-around"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1ECA-B221-BA2B-6B5B-121C9FE9E9D7}"/>
              </a:ext>
            </a:extLst>
          </p:cNvPr>
          <p:cNvSpPr txBox="1"/>
          <p:nvPr/>
        </p:nvSpPr>
        <p:spPr>
          <a:xfrm>
            <a:off x="7952778" y="5627700"/>
            <a:ext cx="299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/component/Header.js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4666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에서의 라우팅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컴포넌트에서 작성한 주소에 맞게 라우팅 처리를 하고 각각의 컴포넌트를 제작해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메인 페이지는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컴포넌트만 불러오면 되므로 </a:t>
            </a:r>
            <a:r>
              <a:rPr lang="en-US" altLang="ko-KR" dirty="0">
                <a:solidFill>
                  <a:schemeClr val="accent2"/>
                </a:solidFill>
              </a:rPr>
              <a:t>“/”</a:t>
            </a:r>
            <a:r>
              <a:rPr lang="en-US" altLang="ko-KR" dirty="0"/>
              <a:t> </a:t>
            </a:r>
            <a:r>
              <a:rPr lang="ko-KR" altLang="en-US" dirty="0"/>
              <a:t>주소에는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컴포넌트만 부여</a:t>
            </a:r>
            <a:endParaRPr lang="en-US" altLang="ko-KR" dirty="0"/>
          </a:p>
          <a:p>
            <a:r>
              <a:rPr lang="ko-KR" altLang="en-US" dirty="0"/>
              <a:t>각각의 주소는 각각 주소에 맞는 컴포넌트 부여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15441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686105-FDEA-ED82-29B7-064E2A17A29A}"/>
              </a:ext>
            </a:extLst>
          </p:cNvPr>
          <p:cNvSpPr txBox="1"/>
          <p:nvPr/>
        </p:nvSpPr>
        <p:spPr>
          <a:xfrm>
            <a:off x="361950" y="335845"/>
            <a:ext cx="1003935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F3A6D-EED0-F73A-63E5-4940D3812C13}"/>
              </a:ext>
            </a:extLst>
          </p:cNvPr>
          <p:cNvSpPr txBox="1"/>
          <p:nvPr/>
        </p:nvSpPr>
        <p:spPr>
          <a:xfrm>
            <a:off x="8919323" y="516984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288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Profile, Board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업데이트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</a:t>
            </a:r>
            <a:r>
              <a:rPr lang="en-US" altLang="ko-KR" dirty="0"/>
              <a:t>App.js </a:t>
            </a:r>
            <a:r>
              <a:rPr lang="ko-KR" altLang="en-US" dirty="0"/>
              <a:t>에서 컴포넌트를 부르는 방식이 아니라 해당 컴포넌트 자체가 그려지는 구조를 가지므로 각각 컴포넌트에도 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 추가 필요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1567080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D66BD8-D153-7B9A-B5BD-0E658425AB7A}"/>
              </a:ext>
            </a:extLst>
          </p:cNvPr>
          <p:cNvSpPr txBox="1"/>
          <p:nvPr/>
        </p:nvSpPr>
        <p:spPr>
          <a:xfrm>
            <a:off x="342899" y="330964"/>
            <a:ext cx="1004887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B7D47-0873-F786-62BB-2FB67EDADDF6}"/>
              </a:ext>
            </a:extLst>
          </p:cNvPr>
          <p:cNvSpPr txBox="1"/>
          <p:nvPr/>
        </p:nvSpPr>
        <p:spPr>
          <a:xfrm>
            <a:off x="342899" y="3429000"/>
            <a:ext cx="1004887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C1BF0-2111-D360-D88C-C43D182C089C}"/>
              </a:ext>
            </a:extLst>
          </p:cNvPr>
          <p:cNvSpPr txBox="1"/>
          <p:nvPr/>
        </p:nvSpPr>
        <p:spPr>
          <a:xfrm>
            <a:off x="7371753" y="2636850"/>
            <a:ext cx="29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/component/Profile.js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D5A73-D99E-D797-A266-C22183192939}"/>
              </a:ext>
            </a:extLst>
          </p:cNvPr>
          <p:cNvSpPr txBox="1"/>
          <p:nvPr/>
        </p:nvSpPr>
        <p:spPr>
          <a:xfrm>
            <a:off x="7406795" y="5780100"/>
            <a:ext cx="28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8970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예외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73644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Found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실제 서비스의 경우 사용자가 예상하지 못한 주소 값을 입력하는 경우가 발생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이럴 때</a:t>
            </a:r>
            <a:r>
              <a:rPr lang="en-US" altLang="ko-KR" dirty="0"/>
              <a:t>, </a:t>
            </a:r>
            <a:r>
              <a:rPr lang="ko-KR" altLang="en-US" dirty="0"/>
              <a:t>브라우저에서 제공하는 </a:t>
            </a:r>
            <a:r>
              <a:rPr lang="en-US" altLang="ko-KR" dirty="0">
                <a:solidFill>
                  <a:schemeClr val="accent2"/>
                </a:solidFill>
              </a:rPr>
              <a:t>404 Not Found</a:t>
            </a:r>
            <a:r>
              <a:rPr lang="en-US" altLang="ko-KR" dirty="0"/>
              <a:t> </a:t>
            </a:r>
            <a:r>
              <a:rPr lang="ko-KR" altLang="en-US" dirty="0"/>
              <a:t>페이지를 띄우면 일단 서버 응답을 기다리는 시간도 오래 걸릴 뿐더러</a:t>
            </a:r>
            <a:r>
              <a:rPr lang="en-US" altLang="ko-KR" dirty="0"/>
              <a:t>, </a:t>
            </a:r>
            <a:r>
              <a:rPr lang="ko-KR" altLang="en-US" dirty="0"/>
              <a:t>결과 페이지가 서비스의 신뢰를 깨는 역할을 하게 됩니다</a:t>
            </a:r>
            <a:r>
              <a:rPr lang="en-US" altLang="ko-KR" dirty="0"/>
              <a:t>!</a:t>
            </a:r>
          </a:p>
        </p:txBody>
      </p:sp>
      <p:pic>
        <p:nvPicPr>
          <p:cNvPr id="1026" name="Picture 2" descr="Nginx랑 laravel route 404 not found 뜨는 경우 | by Jeongkuk Seo | sjk5766 |  Medium">
            <a:extLst>
              <a:ext uri="{FF2B5EF4-FFF2-40B4-BE49-F238E27FC236}">
                <a16:creationId xmlns:a16="http://schemas.microsoft.com/office/drawing/2014/main" id="{A2B96A87-3E28-43CA-6292-0AD482BB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326" y="4319588"/>
            <a:ext cx="5787913" cy="223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458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Found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따라서 잘못 입력 된 주소에 대한 예외 처리가 필요합니다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모듈은 해당 부분에 있어서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라는 편리한 방법을 제공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모든 주소 입력을 의미하며 아래와 같이 사용합니다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C2FF9-60D5-56FE-C9B5-05AEF352D7F6}"/>
              </a:ext>
            </a:extLst>
          </p:cNvPr>
          <p:cNvSpPr txBox="1"/>
          <p:nvPr/>
        </p:nvSpPr>
        <p:spPr>
          <a:xfrm>
            <a:off x="838200" y="443240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5081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520725-8B42-DD5B-6EA7-C8A94A4A708D}"/>
              </a:ext>
            </a:extLst>
          </p:cNvPr>
          <p:cNvSpPr txBox="1"/>
          <p:nvPr/>
        </p:nvSpPr>
        <p:spPr>
          <a:xfrm>
            <a:off x="342899" y="342543"/>
            <a:ext cx="10067926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3EECE-4CF7-9F48-17C6-08AD36F8E6B3}"/>
              </a:ext>
            </a:extLst>
          </p:cNvPr>
          <p:cNvSpPr txBox="1"/>
          <p:nvPr/>
        </p:nvSpPr>
        <p:spPr>
          <a:xfrm>
            <a:off x="8947898" y="3788719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D780BC-C18D-EBE4-6F59-901FF2CB58B7}"/>
              </a:ext>
            </a:extLst>
          </p:cNvPr>
          <p:cNvCxnSpPr/>
          <p:nvPr/>
        </p:nvCxnSpPr>
        <p:spPr>
          <a:xfrm>
            <a:off x="7696200" y="904875"/>
            <a:ext cx="0" cy="25241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B79EF2-2010-9134-CC06-B0E1E0778DFB}"/>
              </a:ext>
            </a:extLst>
          </p:cNvPr>
          <p:cNvSpPr/>
          <p:nvPr/>
        </p:nvSpPr>
        <p:spPr>
          <a:xfrm>
            <a:off x="7953375" y="1676400"/>
            <a:ext cx="2219325" cy="7429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처리 방향</a:t>
            </a:r>
          </a:p>
        </p:txBody>
      </p:sp>
    </p:spTree>
    <p:extLst>
      <p:ext uri="{BB962C8B-B14F-4D97-AF65-F5344CB8AC3E}">
        <p14:creationId xmlns:p14="http://schemas.microsoft.com/office/powerpoint/2010/main" val="81539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74064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Found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라우터도 </a:t>
            </a:r>
            <a:r>
              <a:rPr lang="ko-KR" altLang="en-US" dirty="0" err="1"/>
              <a:t>백엔드</a:t>
            </a:r>
            <a:r>
              <a:rPr lang="ko-KR" altLang="en-US" dirty="0"/>
              <a:t> 라우터와 마찬가지로 코드 선언 순서에 따라 처리가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위에서 주소 처리를 해도 일치가 되는 부분이 없으면 아래의 라우터로 내려오게 되는데 마지막 라우터에서 주소를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를 사용하여 처리 하면 일치가 안된 주소는 한꺼번에 처리가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라우터에서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NotFound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컴포넌트로 연결하여 모든 예외를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98835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15BD48-3FBB-B69B-44EB-9B003CF41CA0}"/>
              </a:ext>
            </a:extLst>
          </p:cNvPr>
          <p:cNvSpPr txBox="1"/>
          <p:nvPr/>
        </p:nvSpPr>
        <p:spPr>
          <a:xfrm>
            <a:off x="342899" y="344091"/>
            <a:ext cx="1038225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Page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3B3D5-82E4-8E4D-FF11-E8DB32AD4493}"/>
              </a:ext>
            </a:extLst>
          </p:cNvPr>
          <p:cNvSpPr txBox="1"/>
          <p:nvPr/>
        </p:nvSpPr>
        <p:spPr>
          <a:xfrm>
            <a:off x="7294899" y="2941650"/>
            <a:ext cx="328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/component/NotFound.js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95666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D384FE-F05F-468A-7A60-F6EC6ECC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488862"/>
            <a:ext cx="8649907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464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2285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백엔드에서</a:t>
            </a:r>
            <a:r>
              <a:rPr lang="ko-KR" altLang="en-US" dirty="0"/>
              <a:t> 주소로 전달되는 </a:t>
            </a:r>
            <a:r>
              <a:rPr lang="en-US" altLang="ko-KR" dirty="0"/>
              <a:t>Parameter </a:t>
            </a:r>
            <a:r>
              <a:rPr lang="ko-KR" altLang="en-US" dirty="0"/>
              <a:t>는 중요하게 사용이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ko-KR" altLang="en-US" dirty="0" err="1"/>
              <a:t>리액트</a:t>
            </a:r>
            <a:r>
              <a:rPr lang="ko-KR" altLang="en-US" dirty="0"/>
              <a:t> 라우터에서도 두 가지 모두를 사용할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&lt;Board&gt;</a:t>
            </a:r>
            <a:r>
              <a:rPr lang="en-US" altLang="ko-KR" dirty="0"/>
              <a:t> </a:t>
            </a:r>
            <a:r>
              <a:rPr lang="ko-KR" altLang="en-US" dirty="0"/>
              <a:t>컴포넌트에 </a:t>
            </a:r>
            <a:r>
              <a:rPr lang="en-US" altLang="ko-KR" dirty="0"/>
              <a:t>2</a:t>
            </a:r>
            <a:r>
              <a:rPr lang="ko-KR" altLang="en-US" dirty="0"/>
              <a:t>개의 게시글이 있다고 가정하여 </a:t>
            </a:r>
            <a:r>
              <a:rPr lang="en-US" altLang="ko-KR" dirty="0"/>
              <a:t>parameter </a:t>
            </a:r>
            <a:r>
              <a:rPr lang="ko-KR" altLang="en-US" dirty="0"/>
              <a:t>를 활용하여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92222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&lt;Board&gt; </a:t>
            </a:r>
            <a:r>
              <a:rPr lang="ko-KR" altLang="en-US" dirty="0"/>
              <a:t>컴포넌트는 이제 </a:t>
            </a:r>
            <a:r>
              <a:rPr lang="en-US" altLang="ko-KR" dirty="0"/>
              <a:t>2</a:t>
            </a:r>
            <a:r>
              <a:rPr lang="ko-KR" altLang="en-US" dirty="0"/>
              <a:t>개의 게시글의 목록을 보여주고 해당 게시글로 이동하는 역할을 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801A4-B7AD-C2E4-2FA4-438F2CA5B5F8}"/>
              </a:ext>
            </a:extLst>
          </p:cNvPr>
          <p:cNvSpPr txBox="1"/>
          <p:nvPr/>
        </p:nvSpPr>
        <p:spPr>
          <a:xfrm>
            <a:off x="809625" y="2786093"/>
            <a:ext cx="1038225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보여주기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보여주기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B63A3-21BD-2A2F-1BC9-31A1C818FCDF}"/>
              </a:ext>
            </a:extLst>
          </p:cNvPr>
          <p:cNvSpPr txBox="1"/>
          <p:nvPr/>
        </p:nvSpPr>
        <p:spPr>
          <a:xfrm>
            <a:off x="8216420" y="6027750"/>
            <a:ext cx="28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42291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처리 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to??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어떤 주소는 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로 시작하고 어떤 주소는 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가 없이 시작하죠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/>
              <a:t> 로 시작</a:t>
            </a:r>
            <a:endParaRPr lang="en-US" altLang="ko-KR" dirty="0"/>
          </a:p>
          <a:p>
            <a:pPr lvl="1"/>
            <a:r>
              <a:rPr lang="ko-KR" altLang="en-US" dirty="0"/>
              <a:t>앱의 기본 주소인 </a:t>
            </a:r>
            <a:r>
              <a:rPr lang="en-US" altLang="ko-KR" dirty="0">
                <a:solidFill>
                  <a:srgbClr val="0070C0"/>
                </a:solidFill>
              </a:rPr>
              <a:t>Localhost:3000</a:t>
            </a:r>
            <a:r>
              <a:rPr lang="en-US" altLang="ko-KR" dirty="0"/>
              <a:t> </a:t>
            </a:r>
            <a:r>
              <a:rPr lang="ko-KR" altLang="en-US" dirty="0"/>
              <a:t>뒤에 </a:t>
            </a:r>
            <a:r>
              <a:rPr lang="en-US" altLang="ko-KR" dirty="0"/>
              <a:t>/ </a:t>
            </a:r>
            <a:r>
              <a:rPr lang="ko-KR" altLang="en-US" dirty="0"/>
              <a:t>뒤의 주소가 이어짐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/profile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Localhost:3000/profile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47990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처리 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to??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없이 시작</a:t>
            </a:r>
            <a:endParaRPr lang="en-US" altLang="ko-KR" dirty="0"/>
          </a:p>
          <a:p>
            <a:pPr lvl="1"/>
            <a:r>
              <a:rPr lang="ko-KR" altLang="en-US" dirty="0"/>
              <a:t>현재 라우팅 된 주소의 뒤에 해당 주소의 문자열이 추가 됨</a:t>
            </a:r>
            <a:endParaRPr lang="en-US" altLang="ko-KR" dirty="0"/>
          </a:p>
          <a:p>
            <a:pPr lvl="1"/>
            <a:r>
              <a:rPr lang="ko-KR" altLang="en-US" dirty="0"/>
              <a:t>현재 라우팅 주소가</a:t>
            </a:r>
            <a:r>
              <a:rPr lang="en-US" altLang="ko-KR" dirty="0"/>
              <a:t> locahost:3000/board </a:t>
            </a:r>
            <a:r>
              <a:rPr lang="ko-KR" altLang="en-US" dirty="0"/>
              <a:t>일 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locahost:3000/board/1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9648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</a:t>
            </a:r>
            <a:r>
              <a:rPr lang="ko-KR" altLang="en-US" dirty="0"/>
              <a:t> 에 선언 된 라우터 선언부에 </a:t>
            </a:r>
            <a:r>
              <a:rPr lang="en-US" altLang="ko-KR" dirty="0"/>
              <a:t>Parameter </a:t>
            </a:r>
            <a:r>
              <a:rPr lang="ko-KR" altLang="en-US" dirty="0"/>
              <a:t>를 선언해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기존과 같은 방법으로 </a:t>
            </a:r>
            <a:r>
              <a:rPr lang="ko-KR" altLang="en-US" dirty="0">
                <a:solidFill>
                  <a:schemeClr val="accent2"/>
                </a:solidFill>
              </a:rPr>
              <a:t>주소</a:t>
            </a:r>
            <a:r>
              <a:rPr lang="en-US" altLang="ko-KR" dirty="0">
                <a:solidFill>
                  <a:schemeClr val="accent2"/>
                </a:solidFill>
              </a:rPr>
              <a:t>/:parameter</a:t>
            </a:r>
            <a:r>
              <a:rPr lang="en-US" altLang="ko-KR" dirty="0"/>
              <a:t> </a:t>
            </a:r>
            <a:r>
              <a:rPr lang="ko-KR" altLang="en-US" dirty="0"/>
              <a:t>로 선언하면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02196-5A2C-84FD-3D3B-9AF510E976EC}"/>
              </a:ext>
            </a:extLst>
          </p:cNvPr>
          <p:cNvSpPr txBox="1"/>
          <p:nvPr/>
        </p:nvSpPr>
        <p:spPr>
          <a:xfrm>
            <a:off x="838200" y="3059668"/>
            <a:ext cx="103441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"board/: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D38C7-9FA2-74B3-7DC8-FBC11DC2D8F8}"/>
              </a:ext>
            </a:extLst>
          </p:cNvPr>
          <p:cNvSpPr/>
          <p:nvPr/>
        </p:nvSpPr>
        <p:spPr>
          <a:xfrm>
            <a:off x="1857375" y="4191000"/>
            <a:ext cx="73056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1C0F4-A78C-0EFB-A9EE-B3802F0D9516}"/>
              </a:ext>
            </a:extLst>
          </p:cNvPr>
          <p:cNvSpPr txBox="1"/>
          <p:nvPr/>
        </p:nvSpPr>
        <p:spPr>
          <a:xfrm>
            <a:off x="9738473" y="4536996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08814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BoardDetail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컴포넌트에서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게시글 내용은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BoardDetail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컴포넌트에서 받으므로 해당 컴포넌트를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Parameter </a:t>
            </a:r>
            <a:r>
              <a:rPr lang="ko-KR" altLang="en-US" dirty="0"/>
              <a:t>로 전달 받은 값도 받아서 활용해 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Parameter </a:t>
            </a:r>
            <a:r>
              <a:rPr lang="ko-KR" altLang="en-US" dirty="0"/>
              <a:t>는 </a:t>
            </a:r>
            <a:r>
              <a:rPr lang="en-US" altLang="ko-KR" dirty="0" err="1"/>
              <a:t>useParams</a:t>
            </a:r>
            <a:r>
              <a:rPr lang="en-US" altLang="ko-KR" dirty="0"/>
              <a:t> </a:t>
            </a:r>
            <a:r>
              <a:rPr lang="ko-KR" altLang="en-US" dirty="0"/>
              <a:t>로 받을 수 있으며</a:t>
            </a:r>
            <a:r>
              <a:rPr lang="en-US" altLang="ko-KR" dirty="0"/>
              <a:t>, </a:t>
            </a:r>
            <a:r>
              <a:rPr lang="en-US" altLang="ko-KR" dirty="0" err="1"/>
              <a:t>useParams</a:t>
            </a:r>
            <a:r>
              <a:rPr lang="en-US" altLang="ko-KR" dirty="0"/>
              <a:t> </a:t>
            </a:r>
            <a:r>
              <a:rPr lang="ko-KR" altLang="en-US" dirty="0"/>
              <a:t>로 선언한 객체 변수에 담기게 됩니다</a:t>
            </a:r>
            <a:endParaRPr lang="en-US" altLang="ko-KR" dirty="0"/>
          </a:p>
          <a:p>
            <a:r>
              <a:rPr lang="en-US" altLang="ko-KR" dirty="0"/>
              <a:t>parameter</a:t>
            </a:r>
            <a:r>
              <a:rPr lang="ko-KR" altLang="en-US" dirty="0"/>
              <a:t> 로 선언한 이름이 </a:t>
            </a:r>
            <a:r>
              <a:rPr lang="en-US" altLang="ko-KR" dirty="0"/>
              <a:t>Key </a:t>
            </a:r>
            <a:r>
              <a:rPr lang="ko-KR" altLang="en-US" dirty="0"/>
              <a:t>로 설정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076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9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6661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Linting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394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D8224-B099-0E34-CBC8-5BBAB50DC9D2}"/>
              </a:ext>
            </a:extLst>
          </p:cNvPr>
          <p:cNvSpPr txBox="1"/>
          <p:nvPr/>
        </p:nvSpPr>
        <p:spPr>
          <a:xfrm>
            <a:off x="342899" y="338941"/>
            <a:ext cx="1060132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게시글 내용입니다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F41DB-D034-A0D1-CB2E-6D3FD5FB1665}"/>
              </a:ext>
            </a:extLst>
          </p:cNvPr>
          <p:cNvSpPr txBox="1"/>
          <p:nvPr/>
        </p:nvSpPr>
        <p:spPr>
          <a:xfrm>
            <a:off x="7254395" y="3522675"/>
            <a:ext cx="348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/component/BoardDetail.js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8890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C19CD3-FD4E-D9B3-50AD-381CCE30D0CC}"/>
              </a:ext>
            </a:extLst>
          </p:cNvPr>
          <p:cNvSpPr txBox="1"/>
          <p:nvPr/>
        </p:nvSpPr>
        <p:spPr>
          <a:xfrm>
            <a:off x="809625" y="1496110"/>
            <a:ext cx="790575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"board/: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6DDE18-7494-B9B5-0C3F-7C6E35D7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547895"/>
            <a:ext cx="6186874" cy="16240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3BF4AD-76C7-81EF-984E-9A300EF04D25}"/>
              </a:ext>
            </a:extLst>
          </p:cNvPr>
          <p:cNvCxnSpPr>
            <a:cxnSpLocks/>
          </p:cNvCxnSpPr>
          <p:nvPr/>
        </p:nvCxnSpPr>
        <p:spPr>
          <a:xfrm flipH="1">
            <a:off x="2714625" y="1952625"/>
            <a:ext cx="1076325" cy="126682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6BE3D491-6BCE-3CE2-A9A0-AF371960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전달한 이름 그대로 객체의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배정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49075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5CC71-26CA-7C16-F6DB-65D219606B9D}"/>
              </a:ext>
            </a:extLst>
          </p:cNvPr>
          <p:cNvSpPr txBox="1"/>
          <p:nvPr/>
        </p:nvSpPr>
        <p:spPr>
          <a:xfrm>
            <a:off x="685800" y="1506141"/>
            <a:ext cx="101155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게시글 내용입니다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8877CC7-BD90-AA14-67AD-D1F18C6B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분해 할당 문법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4E94A-92B3-F23A-3B45-A006828D421D}"/>
              </a:ext>
            </a:extLst>
          </p:cNvPr>
          <p:cNvSpPr txBox="1"/>
          <p:nvPr/>
        </p:nvSpPr>
        <p:spPr>
          <a:xfrm>
            <a:off x="7216295" y="4322775"/>
            <a:ext cx="348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/component/BoardDetail.js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C4D500-FB03-37DD-531C-0A8358008C5E}"/>
              </a:ext>
            </a:extLst>
          </p:cNvPr>
          <p:cNvSpPr/>
          <p:nvPr/>
        </p:nvSpPr>
        <p:spPr>
          <a:xfrm>
            <a:off x="1219200" y="2657475"/>
            <a:ext cx="41433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3347D-5C37-DEBB-7C65-CB8BAA8E5B3B}"/>
              </a:ext>
            </a:extLst>
          </p:cNvPr>
          <p:cNvSpPr/>
          <p:nvPr/>
        </p:nvSpPr>
        <p:spPr>
          <a:xfrm>
            <a:off x="2238375" y="3743993"/>
            <a:ext cx="17430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9848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1DF964-6E58-F39C-3BFD-248D24F5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85" y="937826"/>
            <a:ext cx="6798829" cy="49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650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확실히 세팅하고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넘어갑시다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07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</a:t>
            </a:r>
            <a:r>
              <a:rPr lang="en-US" altLang="ko-KR" dirty="0">
                <a:solidFill>
                  <a:srgbClr val="0070C0"/>
                </a:solidFill>
              </a:rPr>
              <a:t> -D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924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Esl</a:t>
            </a:r>
            <a:r>
              <a:rPr lang="en-US" altLang="ko-KR" dirty="0" err="1"/>
              <a:t>int</a:t>
            </a:r>
            <a:r>
              <a:rPr lang="ko-KR" altLang="en-US" dirty="0"/>
              <a:t> 기본 설정을 사용해 봅시다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0F2985-3575-B223-2F4D-CF0DCFCB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npx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r>
              <a:rPr lang="en-US" altLang="ko-KR" dirty="0">
                <a:solidFill>
                  <a:srgbClr val="0070C0"/>
                </a:solidFill>
              </a:rPr>
              <a:t> --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endParaRPr lang="en-US" altLang="ko-KR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CD3184-D4C1-C047-240B-FEE392FF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3" y="2185004"/>
            <a:ext cx="9620235" cy="24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0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Esl</a:t>
            </a:r>
            <a:r>
              <a:rPr lang="en-US" altLang="ko-KR" dirty="0" err="1"/>
              <a:t>int</a:t>
            </a:r>
            <a:r>
              <a:rPr lang="ko-KR" altLang="en-US" dirty="0"/>
              <a:t> 기본 설정을 사용해 봅시다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0F2985-3575-B223-2F4D-CF0DCFCB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우리에게 맞는 세팅을 선택 합시다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CB290-3FF2-2E74-897F-3B1F23D6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8" y="2183081"/>
            <a:ext cx="7856788" cy="38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90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F723E-EFE4-9C53-FA1B-95019CD77E3A}"/>
              </a:ext>
            </a:extLst>
          </p:cNvPr>
          <p:cNvSpPr txBox="1"/>
          <p:nvPr/>
        </p:nvSpPr>
        <p:spPr>
          <a:xfrm>
            <a:off x="649533" y="1328391"/>
            <a:ext cx="888538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es2021: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eslint:recommended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plugin:react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/recommended'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overrides: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parserOptions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ecmaVersion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'module'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E475CF-331B-190A-9F97-19EE6873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/>
              <a:t>생성 된 </a:t>
            </a:r>
            <a:r>
              <a:rPr lang="en-US" altLang="ko-KR" sz="4400" dirty="0"/>
              <a:t>.</a:t>
            </a:r>
            <a:r>
              <a:rPr lang="en-US" altLang="ko-KR" dirty="0"/>
              <a:t>eslintrc.js </a:t>
            </a:r>
            <a:r>
              <a:rPr lang="ko-KR" altLang="en-US" dirty="0"/>
              <a:t>보기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194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F723E-EFE4-9C53-FA1B-95019CD77E3A}"/>
              </a:ext>
            </a:extLst>
          </p:cNvPr>
          <p:cNvSpPr txBox="1"/>
          <p:nvPr/>
        </p:nvSpPr>
        <p:spPr>
          <a:xfrm>
            <a:off x="649533" y="1466937"/>
            <a:ext cx="888538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es2021: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eslint:recommended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plugin:react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/recommended'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overrides: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parserOptions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ecmaVersion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'module'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'react/prop-types'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E475CF-331B-190A-9F97-19EE6873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/>
              <a:t>하나만 추가 합시다</a:t>
            </a:r>
            <a:r>
              <a:rPr lang="en-US" altLang="ko-KR" sz="4400" dirty="0"/>
              <a:t>! </a:t>
            </a:r>
            <a:r>
              <a:rPr lang="ko-KR" altLang="en-US" sz="4400" dirty="0"/>
              <a:t>필요하면 또 추가 예정</a:t>
            </a:r>
            <a:r>
              <a:rPr lang="en-US" altLang="ko-KR" sz="4400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356D70-AB74-EA0D-EBC0-0D3292F3889B}"/>
              </a:ext>
            </a:extLst>
          </p:cNvPr>
          <p:cNvSpPr/>
          <p:nvPr/>
        </p:nvSpPr>
        <p:spPr>
          <a:xfrm>
            <a:off x="923636" y="4793673"/>
            <a:ext cx="3703782" cy="837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5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F723E-EFE4-9C53-FA1B-95019CD77E3A}"/>
              </a:ext>
            </a:extLst>
          </p:cNvPr>
          <p:cNvSpPr txBox="1"/>
          <p:nvPr/>
        </p:nvSpPr>
        <p:spPr>
          <a:xfrm>
            <a:off x="510988" y="1630877"/>
            <a:ext cx="888538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editor.maxTokenizationLineLength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editor.formatOnSave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esbenp.prettier-vscode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javascriptreact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editor.maxTokenizationLineLength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editor.formatOnSave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esbenp.prettier-vscode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E475CF-331B-190A-9F97-19EE6873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Settings.json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538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F723E-EFE4-9C53-FA1B-95019CD77E3A}"/>
              </a:ext>
            </a:extLst>
          </p:cNvPr>
          <p:cNvSpPr txBox="1"/>
          <p:nvPr/>
        </p:nvSpPr>
        <p:spPr>
          <a:xfrm>
            <a:off x="649533" y="1328391"/>
            <a:ext cx="8885382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"semi"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singleQuote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trailingComma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"all"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E475CF-331B-190A-9F97-19EE6873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.</a:t>
            </a:r>
            <a:r>
              <a:rPr lang="en-US" altLang="ko-KR" dirty="0" err="1"/>
              <a:t>prettierrc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2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BE0F8D-BD6E-1C09-F981-E9C14957AC3E}"/>
              </a:ext>
            </a:extLst>
          </p:cNvPr>
          <p:cNvSpPr txBox="1"/>
          <p:nvPr/>
        </p:nvSpPr>
        <p:spPr>
          <a:xfrm>
            <a:off x="533399" y="374720"/>
            <a:ext cx="9877425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04811-B83A-A65F-A149-D5AEA779F8C5}"/>
              </a:ext>
            </a:extLst>
          </p:cNvPr>
          <p:cNvSpPr txBox="1"/>
          <p:nvPr/>
        </p:nvSpPr>
        <p:spPr>
          <a:xfrm>
            <a:off x="7193608" y="4914216"/>
            <a:ext cx="310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/components/TestRef.js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5B4924-44E0-F4B4-0464-595EE733224D}"/>
              </a:ext>
            </a:extLst>
          </p:cNvPr>
          <p:cNvSpPr/>
          <p:nvPr/>
        </p:nvSpPr>
        <p:spPr>
          <a:xfrm>
            <a:off x="2100404" y="4255129"/>
            <a:ext cx="2942376" cy="29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408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4597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상황에 따라 켜고 끄기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상황에 따라서 컴포넌트를 보여줄지 여부를 정해야 할 때가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그럴 때 사용하는 것이 조건부 렌더링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이전 </a:t>
            </a:r>
            <a:r>
              <a:rPr lang="en-US" altLang="ko-KR" dirty="0"/>
              <a:t>JS, HTML </a:t>
            </a:r>
            <a:r>
              <a:rPr lang="ko-KR" altLang="en-US" dirty="0"/>
              <a:t>에서는 </a:t>
            </a:r>
            <a:r>
              <a:rPr lang="en-US" altLang="ko-KR" dirty="0"/>
              <a:t>Display </a:t>
            </a:r>
            <a:r>
              <a:rPr lang="ko-KR" altLang="en-US" dirty="0"/>
              <a:t>속성을 </a:t>
            </a:r>
            <a:r>
              <a:rPr lang="en-US" altLang="ko-KR" dirty="0"/>
              <a:t>none </a:t>
            </a:r>
            <a:r>
              <a:rPr lang="ko-KR" altLang="en-US" dirty="0"/>
              <a:t>으로 해서 처리하곤 했습니다</a:t>
            </a:r>
            <a:endParaRPr lang="en-US" altLang="ko-KR" dirty="0"/>
          </a:p>
          <a:p>
            <a:r>
              <a:rPr lang="ko-KR" altLang="en-US" dirty="0" err="1"/>
              <a:t>리액트는</a:t>
            </a:r>
            <a:r>
              <a:rPr lang="ko-KR" altLang="en-US" dirty="0"/>
              <a:t> </a:t>
            </a:r>
            <a:r>
              <a:rPr lang="en-US" altLang="ko-KR" dirty="0"/>
              <a:t>JSX </a:t>
            </a:r>
            <a:r>
              <a:rPr lang="ko-KR" altLang="en-US" dirty="0"/>
              <a:t>문법을 사용 하므로</a:t>
            </a:r>
            <a:r>
              <a:rPr lang="en-US" altLang="ko-KR" dirty="0"/>
              <a:t>, if </a:t>
            </a:r>
            <a:r>
              <a:rPr lang="ko-KR" altLang="en-US" dirty="0"/>
              <a:t>문 또는 </a:t>
            </a:r>
            <a:r>
              <a:rPr lang="en-US" altLang="ko-KR" dirty="0"/>
              <a:t>3</a:t>
            </a:r>
            <a:r>
              <a:rPr lang="ko-KR" altLang="en-US" dirty="0"/>
              <a:t>항 연산자</a:t>
            </a:r>
            <a:r>
              <a:rPr lang="en-US" altLang="ko-KR" dirty="0"/>
              <a:t>, </a:t>
            </a:r>
            <a:r>
              <a:rPr lang="ko-KR" altLang="en-US" dirty="0"/>
              <a:t>논리 연산자와 </a:t>
            </a:r>
            <a:r>
              <a:rPr lang="en-US" altLang="ko-KR" dirty="0"/>
              <a:t>HTML </a:t>
            </a:r>
            <a:r>
              <a:rPr lang="ko-KR" altLang="en-US" dirty="0"/>
              <a:t>태그를 같이 쓰면 되기 때문에 상당히 쉽습니다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일단 한번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1640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렌더링을 위한 컴포넌트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Components </a:t>
            </a:r>
            <a:r>
              <a:rPr lang="ko-KR" altLang="en-US" dirty="0"/>
              <a:t>폴더에 </a:t>
            </a:r>
            <a:r>
              <a:rPr lang="en-US" altLang="ko-KR" dirty="0"/>
              <a:t>ConditionalRender.js </a:t>
            </a:r>
            <a:r>
              <a:rPr lang="ko-KR" altLang="en-US" dirty="0"/>
              <a:t>파일 만들기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DC9D3-DD72-7CBA-E079-32FA797E260D}"/>
              </a:ext>
            </a:extLst>
          </p:cNvPr>
          <p:cNvSpPr txBox="1"/>
          <p:nvPr/>
        </p:nvSpPr>
        <p:spPr>
          <a:xfrm>
            <a:off x="847724" y="2218462"/>
            <a:ext cx="94202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보이나요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3FD36-D01A-6A8D-DC60-48CFFB9941FF}"/>
              </a:ext>
            </a:extLst>
          </p:cNvPr>
          <p:cNvSpPr txBox="1"/>
          <p:nvPr/>
        </p:nvSpPr>
        <p:spPr>
          <a:xfrm>
            <a:off x="5818511" y="3418791"/>
            <a:ext cx="431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/components/ConditionalRender.js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58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조건부 렌더링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에서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를 활용해서 </a:t>
            </a:r>
            <a:r>
              <a:rPr lang="en-US" altLang="ko-KR" dirty="0"/>
              <a:t>condition </a:t>
            </a:r>
            <a:r>
              <a:rPr lang="ko-KR" altLang="en-US" dirty="0"/>
              <a:t>에 따른 조건부 렌더링을 처리해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Condition </a:t>
            </a:r>
            <a:r>
              <a:rPr lang="ko-KR" altLang="en-US" dirty="0"/>
              <a:t>이 </a:t>
            </a:r>
            <a:r>
              <a:rPr lang="ko-KR" altLang="en-US" dirty="0" err="1"/>
              <a:t>감추기이면</a:t>
            </a:r>
            <a:r>
              <a:rPr lang="ko-KR" altLang="en-US" dirty="0"/>
              <a:t> </a:t>
            </a:r>
            <a:r>
              <a:rPr lang="en-US" altLang="ko-KR" dirty="0" err="1"/>
              <a:t>ConditionalRender</a:t>
            </a:r>
            <a:r>
              <a:rPr lang="en-US" altLang="ko-KR" dirty="0"/>
              <a:t> </a:t>
            </a:r>
            <a:r>
              <a:rPr lang="ko-KR" altLang="en-US" dirty="0"/>
              <a:t>를 보여주고</a:t>
            </a:r>
            <a:r>
              <a:rPr lang="en-US" altLang="ko-KR" dirty="0"/>
              <a:t>, </a:t>
            </a:r>
            <a:r>
              <a:rPr lang="ko-KR" altLang="en-US" dirty="0"/>
              <a:t>보이기이면 감춰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땐</a:t>
            </a:r>
            <a:r>
              <a:rPr lang="en-US" altLang="ko-KR" dirty="0"/>
              <a:t>,</a:t>
            </a:r>
            <a:r>
              <a:rPr lang="ko-KR" altLang="en-US" dirty="0"/>
              <a:t> 보통 </a:t>
            </a:r>
            <a:r>
              <a:rPr lang="en-US" altLang="ko-KR" dirty="0"/>
              <a:t>&amp;&amp; </a:t>
            </a:r>
            <a:r>
              <a:rPr lang="ko-KR" altLang="en-US" dirty="0"/>
              <a:t>연산자를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8800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93BD2B-931D-2814-1E33-E934D9834256}"/>
              </a:ext>
            </a:extLst>
          </p:cNvPr>
          <p:cNvSpPr txBox="1"/>
          <p:nvPr/>
        </p:nvSpPr>
        <p:spPr>
          <a:xfrm>
            <a:off x="381000" y="334298"/>
            <a:ext cx="981075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2BD16-79F6-5D72-BA3F-9C5498E7051F}"/>
              </a:ext>
            </a:extLst>
          </p:cNvPr>
          <p:cNvSpPr txBox="1"/>
          <p:nvPr/>
        </p:nvSpPr>
        <p:spPr>
          <a:xfrm>
            <a:off x="8792392" y="545469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214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변수로 처리해서 코드 정리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조건부 렌더링 자체를 변수에 넣어서 처리해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이렇게 하면 코드가 깔끔해 지는 효과가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이런 것이 가능한 이유는 바로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JSX </a:t>
            </a:r>
            <a:r>
              <a:rPr lang="ko-KR" altLang="en-US" dirty="0">
                <a:sym typeface="Wingdings" panose="05000000000000000000" pitchFamily="2" charset="2"/>
              </a:rPr>
              <a:t>문법 덕분이죠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161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E186B-86CF-6247-CF28-E234C0F9A880}"/>
              </a:ext>
            </a:extLst>
          </p:cNvPr>
          <p:cNvSpPr txBox="1"/>
          <p:nvPr/>
        </p:nvSpPr>
        <p:spPr>
          <a:xfrm>
            <a:off x="304800" y="335845"/>
            <a:ext cx="1068705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conditionRender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58B27-6A52-3FF4-26E8-D7C37DC5D906}"/>
              </a:ext>
            </a:extLst>
          </p:cNvPr>
          <p:cNvSpPr txBox="1"/>
          <p:nvPr/>
        </p:nvSpPr>
        <p:spPr>
          <a:xfrm>
            <a:off x="9468667" y="593094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80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 처리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PracticeOne</a:t>
            </a:r>
            <a:r>
              <a:rPr lang="en-US" altLang="ko-KR" dirty="0"/>
              <a:t>, </a:t>
            </a:r>
            <a:r>
              <a:rPr lang="en-US" altLang="ko-KR" dirty="0" err="1"/>
              <a:t>PracticeTwo</a:t>
            </a:r>
            <a:r>
              <a:rPr lang="en-US" altLang="ko-KR" dirty="0"/>
              <a:t> </a:t>
            </a:r>
            <a:r>
              <a:rPr lang="ko-KR" altLang="en-US" dirty="0"/>
              <a:t>컴포넌트를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props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데이터를 받아서 </a:t>
            </a:r>
            <a:r>
              <a:rPr lang="en-US" altLang="ko-KR" dirty="0"/>
              <a:t>h1</a:t>
            </a:r>
            <a:r>
              <a:rPr lang="ko-KR" altLang="en-US" dirty="0"/>
              <a:t> 태그로 출력하는 간단한 구조를 가집니다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App.js </a:t>
            </a:r>
            <a:r>
              <a:rPr lang="ko-KR" altLang="en-US" dirty="0"/>
              <a:t>에서 버튼을 클릭하면 </a:t>
            </a:r>
            <a:r>
              <a:rPr lang="en-US" altLang="ko-KR" dirty="0" err="1"/>
              <a:t>PracticeOne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PracticeTwo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ko-KR" altLang="en-US" dirty="0" err="1"/>
              <a:t>번갈아서</a:t>
            </a:r>
            <a:r>
              <a:rPr lang="ko-KR" altLang="en-US" dirty="0"/>
              <a:t> 렌더링 되는 조건부 렌더링 처리를 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버튼의 컨텐츠도 렌더링 되는 컴포넌트가 나오게 해주시면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7636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4D839F-5A62-10C3-9FC8-3D2821A3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72" y="2568176"/>
            <a:ext cx="2191056" cy="1057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CB968D-57AD-E43E-C397-E4409177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73" y="2568176"/>
            <a:ext cx="2305372" cy="933580"/>
          </a:xfrm>
          <a:prstGeom prst="rect">
            <a:avLst/>
          </a:prstGeom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CF5F4EA2-3EA1-BCC8-3241-7C4F9DA46300}"/>
              </a:ext>
            </a:extLst>
          </p:cNvPr>
          <p:cNvSpPr/>
          <p:nvPr/>
        </p:nvSpPr>
        <p:spPr>
          <a:xfrm>
            <a:off x="5489049" y="2710307"/>
            <a:ext cx="1532965" cy="6493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20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</p:spTree>
    <p:extLst>
      <p:ext uri="{BB962C8B-B14F-4D97-AF65-F5344CB8AC3E}">
        <p14:creationId xmlns:p14="http://schemas.microsoft.com/office/powerpoint/2010/main" val="233391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값 확인하기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로 설정한 값을 </a:t>
            </a:r>
            <a:r>
              <a:rPr lang="en-US" altLang="ko-KR" dirty="0"/>
              <a:t>console.log </a:t>
            </a:r>
            <a:r>
              <a:rPr lang="ko-KR" altLang="en-US" dirty="0"/>
              <a:t>에 찍어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E1C94-4B48-8B15-D4D9-E6F2AB1DC952}"/>
              </a:ext>
            </a:extLst>
          </p:cNvPr>
          <p:cNvSpPr txBox="1"/>
          <p:nvPr/>
        </p:nvSpPr>
        <p:spPr>
          <a:xfrm>
            <a:off x="781050" y="222867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D520F1-2F89-C1CC-FAF1-3C41DE75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671963"/>
            <a:ext cx="6867525" cy="21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인간극장">
            <a:extLst>
              <a:ext uri="{FF2B5EF4-FFF2-40B4-BE49-F238E27FC236}">
                <a16:creationId xmlns:a16="http://schemas.microsoft.com/office/drawing/2014/main" id="{4C04F8FE-9AA4-3ED3-894E-80EA6A01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27" y="719570"/>
            <a:ext cx="7225146" cy="541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43422F-4A87-571E-2F04-B6395B82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66" y="2724917"/>
            <a:ext cx="2009534" cy="19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88628A-2BBC-B5A5-4418-C8E797E5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181"/>
            <a:ext cx="12192000" cy="43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컴포넌트는 최초에 화면에 등장 할 때 </a:t>
            </a:r>
            <a:r>
              <a:rPr lang="en-US" altLang="ko-KR" dirty="0">
                <a:sym typeface="Wingdings" panose="05000000000000000000" pitchFamily="2" charset="2"/>
              </a:rPr>
              <a:t> Mount</a:t>
            </a:r>
          </a:p>
          <a:p>
            <a:r>
              <a:rPr lang="ko-KR" altLang="en-US" dirty="0"/>
              <a:t>컴포넌트의 </a:t>
            </a:r>
            <a:r>
              <a:rPr lang="en-US" altLang="ko-KR" dirty="0"/>
              <a:t>state </a:t>
            </a:r>
            <a:r>
              <a:rPr lang="ko-KR" altLang="en-US" dirty="0"/>
              <a:t>변화로 </a:t>
            </a:r>
            <a:r>
              <a:rPr lang="ko-KR" altLang="en-US" dirty="0" err="1"/>
              <a:t>리렌더링</a:t>
            </a:r>
            <a:r>
              <a:rPr lang="ko-KR" altLang="en-US" dirty="0"/>
              <a:t> 될 때 </a:t>
            </a:r>
            <a:r>
              <a:rPr lang="en-US" altLang="ko-KR" dirty="0">
                <a:sym typeface="Wingdings" panose="05000000000000000000" pitchFamily="2" charset="2"/>
              </a:rPr>
              <a:t> Update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화면에서 사라질 때 </a:t>
            </a:r>
            <a:r>
              <a:rPr lang="en-US" altLang="ko-KR" dirty="0">
                <a:sym typeface="Wingdings" panose="05000000000000000000" pitchFamily="2" charset="2"/>
              </a:rPr>
              <a:t> Unmount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생명 주기를 가집니다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2562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리액트의</a:t>
            </a:r>
            <a:r>
              <a:rPr lang="ko-KR" altLang="en-US" dirty="0"/>
              <a:t> 장점은 이러한 상황에서 컴포넌트별 상태 관리 및 </a:t>
            </a:r>
            <a:r>
              <a:rPr lang="ko-KR" altLang="en-US" dirty="0" err="1"/>
              <a:t>리렌더링에</a:t>
            </a:r>
            <a:r>
              <a:rPr lang="ko-KR" altLang="en-US" dirty="0"/>
              <a:t> 있기 때문에 </a:t>
            </a:r>
            <a:r>
              <a:rPr lang="ko-KR" altLang="en-US" dirty="0" err="1"/>
              <a:t>리액트는</a:t>
            </a:r>
            <a:r>
              <a:rPr lang="ko-KR" altLang="en-US" dirty="0"/>
              <a:t> </a:t>
            </a:r>
            <a:r>
              <a:rPr lang="en-US" altLang="ko-KR" dirty="0"/>
              <a:t>Life Cycle </a:t>
            </a:r>
            <a:r>
              <a:rPr lang="ko-KR" altLang="en-US" dirty="0"/>
              <a:t>에 대한</a:t>
            </a:r>
            <a:r>
              <a:rPr lang="en-US" altLang="ko-KR" dirty="0"/>
              <a:t> </a:t>
            </a:r>
            <a:r>
              <a:rPr lang="ko-KR" altLang="en-US" dirty="0"/>
              <a:t>기능이 많습니다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각각의 </a:t>
            </a:r>
            <a:r>
              <a:rPr lang="en-US" altLang="ko-KR" dirty="0"/>
              <a:t>Life Cycle </a:t>
            </a:r>
            <a:r>
              <a:rPr lang="ko-KR" altLang="en-US" dirty="0"/>
              <a:t>상황에</a:t>
            </a:r>
            <a:r>
              <a:rPr lang="en-US" altLang="ko-KR" dirty="0"/>
              <a:t> </a:t>
            </a:r>
            <a:r>
              <a:rPr lang="ko-KR" altLang="en-US" dirty="0"/>
              <a:t>맞게 특정 기능을 수행할 수 있도록 다양한 기능을 제공 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9278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A6A40897-CDB0-5A1F-9AC0-CBB8568F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71" y="0"/>
            <a:ext cx="9305364" cy="509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693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8A7F1F-4056-A2D2-6EB6-A94EDBAD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7"/>
          <a:stretch/>
        </p:blipFill>
        <p:spPr>
          <a:xfrm>
            <a:off x="0" y="1586753"/>
            <a:ext cx="12192000" cy="404206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DBE7406-6E08-32C3-9075-9EDB9662A63A}"/>
              </a:ext>
            </a:extLst>
          </p:cNvPr>
          <p:cNvSpPr/>
          <p:nvPr/>
        </p:nvSpPr>
        <p:spPr>
          <a:xfrm>
            <a:off x="439270" y="3406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componentDidMount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81DE58-501E-AEB3-0BDA-2FE111379C3D}"/>
              </a:ext>
            </a:extLst>
          </p:cNvPr>
          <p:cNvSpPr/>
          <p:nvPr/>
        </p:nvSpPr>
        <p:spPr>
          <a:xfrm>
            <a:off x="4500282" y="3406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componentDidUpdate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A61E40-C695-36BE-4C4A-2541C8AFA7B8}"/>
              </a:ext>
            </a:extLst>
          </p:cNvPr>
          <p:cNvSpPr/>
          <p:nvPr/>
        </p:nvSpPr>
        <p:spPr>
          <a:xfrm>
            <a:off x="8561294" y="269957"/>
            <a:ext cx="3191436" cy="95922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componentWillUnmount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665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actJS 그리고 LifeCycle">
            <a:extLst>
              <a:ext uri="{FF2B5EF4-FFF2-40B4-BE49-F238E27FC236}">
                <a16:creationId xmlns:a16="http://schemas.microsoft.com/office/drawing/2014/main" id="{52ABD943-CF1C-C28C-B903-8634EBC2D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321329"/>
            <a:ext cx="7835162" cy="582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004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리액트는</a:t>
            </a:r>
            <a:r>
              <a:rPr lang="ko-KR" altLang="en-US" dirty="0"/>
              <a:t> 위와 같은 기능을 통해서 컴포넌트가 처음 불려 왔을 때</a:t>
            </a:r>
            <a:r>
              <a:rPr lang="en-US" altLang="ko-KR" dirty="0"/>
              <a:t>, </a:t>
            </a:r>
            <a:r>
              <a:rPr lang="ko-KR" altLang="en-US" dirty="0" err="1"/>
              <a:t>리렌더링</a:t>
            </a:r>
            <a:r>
              <a:rPr lang="ko-KR" altLang="en-US" dirty="0"/>
              <a:t> 되었을 때</a:t>
            </a:r>
            <a:r>
              <a:rPr lang="en-US" altLang="ko-KR" dirty="0"/>
              <a:t>, </a:t>
            </a:r>
            <a:r>
              <a:rPr lang="ko-KR" altLang="en-US" dirty="0"/>
              <a:t>컴포넌트가 사라질 때 마다 특정한 기능을 수행 할 수 있도록 처리를 했습니다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530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짱구 과거는 돌아보지 않아 &gt; 짤투데이">
            <a:extLst>
              <a:ext uri="{FF2B5EF4-FFF2-40B4-BE49-F238E27FC236}">
                <a16:creationId xmlns:a16="http://schemas.microsoft.com/office/drawing/2014/main" id="{CF2F9DE0-EC4E-BBB5-772E-40CF4E94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619125"/>
            <a:ext cx="56864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리액트 18의 타입스크립트 타입 변경점">
            <a:extLst>
              <a:ext uri="{FF2B5EF4-FFF2-40B4-BE49-F238E27FC236}">
                <a16:creationId xmlns:a16="http://schemas.microsoft.com/office/drawing/2014/main" id="{2E341315-02DE-3F53-9FB4-FB5C74AF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84" y="1531843"/>
            <a:ext cx="1274109" cy="12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30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9016F-50BA-85F4-9782-6ECFAE37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336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EA2F6C-DF9F-27B4-403E-CB352754DB8B}"/>
              </a:ext>
            </a:extLst>
          </p:cNvPr>
          <p:cNvSpPr/>
          <p:nvPr/>
        </p:nvSpPr>
        <p:spPr>
          <a:xfrm>
            <a:off x="1703297" y="4401669"/>
            <a:ext cx="9897035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04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92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하지만 우리 </a:t>
            </a:r>
            <a:r>
              <a:rPr lang="ko-KR" altLang="en-US" dirty="0" err="1"/>
              <a:t>리액트에게</a:t>
            </a:r>
            <a:r>
              <a:rPr lang="ko-KR" altLang="en-US" dirty="0"/>
              <a:t> 과거는 과거일 뿐 더 빠르고 편리한 미래만을 그립니다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클래스형 컴포넌트에서 함수형 컴포넌트로 넘어 가면서 기존의 </a:t>
            </a:r>
            <a:r>
              <a:rPr lang="en-US" altLang="ko-KR" dirty="0"/>
              <a:t>Life </a:t>
            </a:r>
            <a:r>
              <a:rPr lang="en-US" altLang="ko-KR" dirty="0" err="1"/>
              <a:t>Cylce</a:t>
            </a:r>
            <a:r>
              <a:rPr lang="en-US" altLang="ko-KR" dirty="0"/>
              <a:t> </a:t>
            </a:r>
            <a:r>
              <a:rPr lang="ko-KR" altLang="en-US" dirty="0"/>
              <a:t>을 담당하던 기능을 하나의 </a:t>
            </a:r>
            <a:r>
              <a:rPr lang="en-US" altLang="ko-KR" dirty="0"/>
              <a:t>HOOK</a:t>
            </a:r>
            <a:r>
              <a:rPr lang="ko-KR" altLang="en-US" dirty="0"/>
              <a:t>에 추가 시켰습니다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바로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3183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41278-1398-41D8-7859-317C1887254C}"/>
              </a:ext>
            </a:extLst>
          </p:cNvPr>
          <p:cNvSpPr txBox="1"/>
          <p:nvPr/>
        </p:nvSpPr>
        <p:spPr>
          <a:xfrm>
            <a:off x="2121366" y="5293421"/>
            <a:ext cx="7949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https://www.youtube.com/watch?v=kyodvzc5GHU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A17579-5397-B950-F543-07F4D2FD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766" y="3871756"/>
            <a:ext cx="2739265" cy="9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67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6C95BD-3D2C-50CF-E649-16969849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98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411728-9333-3EFA-03A8-BC598F8F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7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D6B75-F259-9E6C-3D5A-C66D70DB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29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코드로 한번 확인해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버튼을 클릭하면 </a:t>
            </a:r>
            <a:r>
              <a:rPr lang="en-US" altLang="ko-KR" dirty="0"/>
              <a:t>count </a:t>
            </a:r>
            <a:r>
              <a:rPr lang="ko-KR" altLang="en-US" dirty="0"/>
              <a:t>가 </a:t>
            </a:r>
            <a:r>
              <a:rPr lang="en-US" altLang="ko-KR" dirty="0"/>
              <a:t>+1 </a:t>
            </a:r>
            <a:r>
              <a:rPr lang="ko-KR" altLang="en-US" dirty="0"/>
              <a:t>이 되어 숫자가 증가되는 컴포넌트를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를 사용해서 </a:t>
            </a:r>
            <a:r>
              <a:rPr lang="en-US" altLang="ko-KR" dirty="0"/>
              <a:t>state </a:t>
            </a:r>
            <a:r>
              <a:rPr lang="ko-KR" altLang="en-US" dirty="0"/>
              <a:t>값 변경에 따라 컴포넌트라 렌더링 될 때 마다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가 작동하는지 알아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85529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5AD09-47FC-0EFB-1006-E4703950DAC5}"/>
              </a:ext>
            </a:extLst>
          </p:cNvPr>
          <p:cNvSpPr txBox="1"/>
          <p:nvPr/>
        </p:nvSpPr>
        <p:spPr>
          <a:xfrm>
            <a:off x="412376" y="371705"/>
            <a:ext cx="10569389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console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 버튼 클릭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522AD-5E2E-8C5A-85F8-EC9AEA07BC55}"/>
              </a:ext>
            </a:extLst>
          </p:cNvPr>
          <p:cNvSpPr txBox="1"/>
          <p:nvPr/>
        </p:nvSpPr>
        <p:spPr>
          <a:xfrm>
            <a:off x="7152184" y="5514291"/>
            <a:ext cx="38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50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0D6A3D-EDEA-E858-D352-F1C51B7A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4" y="552302"/>
            <a:ext cx="5654425" cy="38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59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코드로 한번 확인해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지금은 버튼이 클릭 되면 </a:t>
            </a:r>
            <a:r>
              <a:rPr lang="en-US" altLang="ko-KR" dirty="0"/>
              <a:t>state </a:t>
            </a:r>
            <a:r>
              <a:rPr lang="ko-KR" altLang="en-US" dirty="0"/>
              <a:t>값의 변경이 일어나기 때문에 컴포넌트가 다시 렌더링이 되고</a:t>
            </a:r>
            <a:r>
              <a:rPr lang="en-US" altLang="ko-KR" dirty="0"/>
              <a:t>, </a:t>
            </a:r>
            <a:r>
              <a:rPr lang="ko-KR" altLang="en-US" dirty="0"/>
              <a:t>그로 인해서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내부의 함수가 실행 되고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여기에다가 </a:t>
            </a:r>
            <a:r>
              <a:rPr lang="en-US" altLang="ko-KR" dirty="0"/>
              <a:t>input </a:t>
            </a:r>
            <a:r>
              <a:rPr lang="ko-KR" altLang="en-US" dirty="0"/>
              <a:t>태그를 하나 추가하고</a:t>
            </a:r>
            <a:r>
              <a:rPr lang="en-US" altLang="ko-KR" dirty="0"/>
              <a:t>, input </a:t>
            </a:r>
            <a:r>
              <a:rPr lang="ko-KR" altLang="en-US" dirty="0"/>
              <a:t>태그의 입력 내용이 </a:t>
            </a:r>
            <a:r>
              <a:rPr lang="en-US" altLang="ko-KR" dirty="0"/>
              <a:t>h1 </a:t>
            </a:r>
            <a:r>
              <a:rPr lang="ko-KR" altLang="en-US" dirty="0"/>
              <a:t>태그에 출력 되도록 코드를 변경해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2927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8A56A-1B7F-64C6-89C3-5269766029EB}"/>
              </a:ext>
            </a:extLst>
          </p:cNvPr>
          <p:cNvSpPr txBox="1"/>
          <p:nvPr/>
        </p:nvSpPr>
        <p:spPr>
          <a:xfrm>
            <a:off x="246743" y="86916"/>
            <a:ext cx="10726058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 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 버튼 클릭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💻 키 입력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36F83-EC7B-2041-7655-EF6EEC294663}"/>
              </a:ext>
            </a:extLst>
          </p:cNvPr>
          <p:cNvSpPr txBox="1"/>
          <p:nvPr/>
        </p:nvSpPr>
        <p:spPr>
          <a:xfrm>
            <a:off x="7159321" y="246032"/>
            <a:ext cx="38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03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84A1C2-639F-120A-65D7-C254C8D9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0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27CD40-E09A-B033-37D4-02F5CDE0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07" y="713996"/>
            <a:ext cx="2372056" cy="2715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7961F-4B54-171E-4DE3-DEE6393D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30" y="904522"/>
            <a:ext cx="5682095" cy="37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26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1555879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411728-9333-3EFA-03A8-BC598F8F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1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는 두번째 인자로 </a:t>
            </a:r>
            <a:r>
              <a:rPr lang="en-US" altLang="ko-KR" dirty="0"/>
              <a:t>Dependency Array </a:t>
            </a:r>
            <a:r>
              <a:rPr lang="ko-KR" altLang="en-US" dirty="0"/>
              <a:t>를 받습니다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Array </a:t>
            </a:r>
            <a:r>
              <a:rPr lang="ko-KR" altLang="en-US" dirty="0"/>
              <a:t>에는 변수를 넣을 수가 있으며</a:t>
            </a:r>
            <a:r>
              <a:rPr lang="en-US" altLang="ko-KR" dirty="0"/>
              <a:t>, </a:t>
            </a:r>
            <a:r>
              <a:rPr lang="ko-KR" altLang="en-US" dirty="0"/>
              <a:t>해당 변수가 변경 될 때에만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내부의 함수가 실행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빈 배열 </a:t>
            </a:r>
            <a:r>
              <a:rPr lang="en-US" altLang="ko-KR" dirty="0"/>
              <a:t>[] </a:t>
            </a:r>
            <a:r>
              <a:rPr lang="ko-KR" altLang="en-US" dirty="0"/>
              <a:t>을 넣으면 최초 마운트 시에만 실행이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아래의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코드를 추가한 뒤 테스트를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8353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64E425-E4F0-E1B9-23D7-E57CBF3F0DD7}"/>
              </a:ext>
            </a:extLst>
          </p:cNvPr>
          <p:cNvSpPr txBox="1"/>
          <p:nvPr/>
        </p:nvSpPr>
        <p:spPr>
          <a:xfrm>
            <a:off x="510989" y="502547"/>
            <a:ext cx="1013908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 버튼 클릭 시에만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"⌨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인풋 입력 시에만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A56AB-E737-2770-D181-B79C2228CAD3}"/>
              </a:ext>
            </a:extLst>
          </p:cNvPr>
          <p:cNvSpPr txBox="1"/>
          <p:nvPr/>
        </p:nvSpPr>
        <p:spPr>
          <a:xfrm>
            <a:off x="6755909" y="3670549"/>
            <a:ext cx="38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045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E0A4E-DFDA-BCC2-2D96-3A033BD6151A}"/>
              </a:ext>
            </a:extLst>
          </p:cNvPr>
          <p:cNvSpPr txBox="1"/>
          <p:nvPr/>
        </p:nvSpPr>
        <p:spPr>
          <a:xfrm>
            <a:off x="145143" y="251207"/>
            <a:ext cx="10958286" cy="65248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 하세요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🖱️ 버튼 클릭 시에만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"⌨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인풋 입력 시에만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CC15E-A6AC-4293-3D43-725025C2A79C}"/>
              </a:ext>
            </a:extLst>
          </p:cNvPr>
          <p:cNvSpPr txBox="1"/>
          <p:nvPr/>
        </p:nvSpPr>
        <p:spPr>
          <a:xfrm>
            <a:off x="6997957" y="425327"/>
            <a:ext cx="381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</p:spTree>
    <p:extLst>
      <p:ext uri="{BB962C8B-B14F-4D97-AF65-F5344CB8AC3E}">
        <p14:creationId xmlns:p14="http://schemas.microsoft.com/office/powerpoint/2010/main" val="2236196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버튼을 클릭하면 </a:t>
            </a:r>
            <a:r>
              <a:rPr lang="en-US" altLang="ko-KR" dirty="0"/>
              <a:t>Dependency </a:t>
            </a:r>
            <a:r>
              <a:rPr lang="ko-KR" altLang="en-US" dirty="0"/>
              <a:t>로 </a:t>
            </a:r>
            <a:r>
              <a:rPr lang="en-US" altLang="ko-KR" dirty="0"/>
              <a:t>count </a:t>
            </a:r>
            <a:r>
              <a:rPr lang="ko-KR" altLang="en-US" dirty="0"/>
              <a:t>를 전달한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만 작동하고</a:t>
            </a:r>
            <a:r>
              <a:rPr lang="en-US" altLang="ko-KR" dirty="0"/>
              <a:t>, </a:t>
            </a:r>
            <a:r>
              <a:rPr lang="ko-KR" altLang="en-US" dirty="0"/>
              <a:t>인풋에 값을 입력하면 </a:t>
            </a:r>
            <a:r>
              <a:rPr lang="en-US" altLang="ko-KR" dirty="0"/>
              <a:t>Dependency </a:t>
            </a:r>
            <a:r>
              <a:rPr lang="ko-KR" altLang="en-US" dirty="0"/>
              <a:t>로 </a:t>
            </a:r>
            <a:r>
              <a:rPr lang="en-US" altLang="ko-KR" dirty="0"/>
              <a:t>value</a:t>
            </a:r>
            <a:r>
              <a:rPr lang="ko-KR" altLang="en-US" dirty="0"/>
              <a:t> 를 전달한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만 작동하게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en-US" altLang="ko-KR" dirty="0"/>
              <a:t>Dependency </a:t>
            </a:r>
            <a:r>
              <a:rPr lang="en-US" altLang="ko-KR" dirty="0" err="1"/>
              <a:t>Arr</a:t>
            </a:r>
            <a:r>
              <a:rPr lang="en-US" altLang="ko-KR" dirty="0"/>
              <a:t> </a:t>
            </a:r>
            <a:r>
              <a:rPr lang="ko-KR" altLang="en-US" dirty="0"/>
              <a:t>를 전달하지 않은 경우는 렌더링 때마다 실행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F57F02-4D33-11FB-EF94-2ABFB995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97" y="4261493"/>
            <a:ext cx="7727129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21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전달하면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두번째 인자 자체를 전달 하지 않으면</a:t>
            </a:r>
            <a:r>
              <a:rPr lang="en-US" altLang="ko-KR" dirty="0"/>
              <a:t>, </a:t>
            </a:r>
            <a:r>
              <a:rPr lang="ko-KR" altLang="en-US" dirty="0"/>
              <a:t>매번 </a:t>
            </a:r>
            <a:r>
              <a:rPr lang="ko-KR" altLang="en-US" dirty="0" err="1"/>
              <a:t>랜더링</a:t>
            </a:r>
            <a:r>
              <a:rPr lang="ko-KR" altLang="en-US" dirty="0"/>
              <a:t> 마다 실행이 되지만 빈 배열을 두번째 인자로 전달 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 친구는 변화를 감지할 값이 없으므로 최초 마운트 시에만 실행이 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365BA-798E-169D-F408-1335639B5A9B}"/>
              </a:ext>
            </a:extLst>
          </p:cNvPr>
          <p:cNvSpPr txBox="1"/>
          <p:nvPr/>
        </p:nvSpPr>
        <p:spPr>
          <a:xfrm>
            <a:off x="860612" y="2914453"/>
            <a:ext cx="901849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"⛏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최초 마운트 시에만 실행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[]);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73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</p:spTree>
    <p:extLst>
      <p:ext uri="{BB962C8B-B14F-4D97-AF65-F5344CB8AC3E}">
        <p14:creationId xmlns:p14="http://schemas.microsoft.com/office/powerpoint/2010/main" val="2699507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정리하기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지금까지 </a:t>
            </a:r>
            <a:r>
              <a:rPr lang="en-US" altLang="ko-KR" dirty="0" err="1"/>
              <a:t>useEffect</a:t>
            </a:r>
            <a:r>
              <a:rPr lang="ko-KR" altLang="en-US" dirty="0"/>
              <a:t> 를 컴포넌트가 마운트 되는 순간과 </a:t>
            </a:r>
            <a:r>
              <a:rPr lang="ko-KR" altLang="en-US" dirty="0" err="1"/>
              <a:t>리렌더링</a:t>
            </a:r>
            <a:r>
              <a:rPr lang="ko-KR" altLang="en-US" dirty="0"/>
              <a:t> 되는 순간에 적용하여 사용하는 방법을 배웠습니다</a:t>
            </a:r>
            <a:endParaRPr lang="en-US" altLang="ko-KR" dirty="0"/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컴포넌트가 </a:t>
            </a:r>
            <a:r>
              <a:rPr lang="en-US" altLang="ko-KR" dirty="0"/>
              <a:t>Unmount </a:t>
            </a:r>
            <a:r>
              <a:rPr lang="ko-KR" altLang="en-US" dirty="0"/>
              <a:t>되는 순간에는 어찌 처리하면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클래스형에서는 </a:t>
            </a:r>
            <a:r>
              <a:rPr lang="en-US" altLang="ko-KR" dirty="0" err="1"/>
              <a:t>componentWillUnmount</a:t>
            </a:r>
            <a:r>
              <a:rPr lang="en-US" altLang="ko-KR" dirty="0"/>
              <a:t> </a:t>
            </a:r>
            <a:r>
              <a:rPr lang="ko-KR" altLang="en-US" dirty="0"/>
              <a:t>라는 메소드를 사용했지만 </a:t>
            </a:r>
            <a:r>
              <a:rPr lang="en-US" altLang="ko-KR" dirty="0" err="1"/>
              <a:t>useEffect</a:t>
            </a:r>
            <a:r>
              <a:rPr lang="en-US" altLang="ko-KR" dirty="0"/>
              <a:t> HOOK </a:t>
            </a:r>
            <a:r>
              <a:rPr lang="ko-KR" altLang="en-US" dirty="0"/>
              <a:t>에서는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의 리턴에 함수를 부여하면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486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20E60E-61F5-0554-9953-A2EDFC326B2F}"/>
              </a:ext>
            </a:extLst>
          </p:cNvPr>
          <p:cNvSpPr txBox="1"/>
          <p:nvPr/>
        </p:nvSpPr>
        <p:spPr>
          <a:xfrm>
            <a:off x="102355" y="58846"/>
            <a:ext cx="7263646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RefDOM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orangeEl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skyblueEl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adjustCSS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orangeEl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skyblueEl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orangeEl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skyblueEl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adjustCSS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인풋 초기화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01637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26F273-76CC-5BEC-EF28-5C056BC5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9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코드로 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Timer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버튼을 클릭하면 </a:t>
            </a:r>
            <a:r>
              <a:rPr lang="en-US" altLang="ko-KR" dirty="0" err="1"/>
              <a:t>setInterval</a:t>
            </a:r>
            <a:r>
              <a:rPr lang="en-US" altLang="ko-KR" dirty="0"/>
              <a:t> </a:t>
            </a:r>
            <a:r>
              <a:rPr lang="ko-KR" altLang="en-US" dirty="0"/>
              <a:t>함수를 통해 </a:t>
            </a:r>
            <a:r>
              <a:rPr lang="en-US" altLang="ko-KR" dirty="0"/>
              <a:t>1</a:t>
            </a:r>
            <a:r>
              <a:rPr lang="ko-KR" altLang="en-US" dirty="0"/>
              <a:t>초에 한번씩 </a:t>
            </a:r>
            <a:r>
              <a:rPr lang="en-US" altLang="ko-KR" dirty="0"/>
              <a:t>console.log </a:t>
            </a:r>
            <a:r>
              <a:rPr lang="ko-KR" altLang="en-US" dirty="0"/>
              <a:t>를 찍는 컴포넌트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해당 컴포넌트를 조건부 렌더링 처리하여 </a:t>
            </a:r>
            <a:r>
              <a:rPr lang="en-US" altLang="ko-KR" dirty="0"/>
              <a:t>Mount </a:t>
            </a:r>
            <a:r>
              <a:rPr lang="ko-KR" altLang="en-US" dirty="0"/>
              <a:t>와 </a:t>
            </a:r>
            <a:r>
              <a:rPr lang="en-US" altLang="ko-KR" dirty="0"/>
              <a:t>Unmount </a:t>
            </a:r>
            <a:r>
              <a:rPr lang="ko-KR" altLang="en-US" dirty="0"/>
              <a:t>를 시킬 수 있도록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8651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347B0-83D3-0685-D4C1-B4FAA9FB0F57}"/>
              </a:ext>
            </a:extLst>
          </p:cNvPr>
          <p:cNvSpPr txBox="1"/>
          <p:nvPr/>
        </p:nvSpPr>
        <p:spPr>
          <a:xfrm>
            <a:off x="717175" y="588165"/>
            <a:ext cx="965498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타이머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타이머가 실행 중입니다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B5AB6-706E-CB25-C2B7-FC6E8E56A7A6}"/>
              </a:ext>
            </a:extLst>
          </p:cNvPr>
          <p:cNvSpPr txBox="1"/>
          <p:nvPr/>
        </p:nvSpPr>
        <p:spPr>
          <a:xfrm>
            <a:off x="7302755" y="4262219"/>
            <a:ext cx="292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/components/Timer.js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746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623133-7A33-3234-D954-65314F7F5996}"/>
              </a:ext>
            </a:extLst>
          </p:cNvPr>
          <p:cNvSpPr txBox="1"/>
          <p:nvPr/>
        </p:nvSpPr>
        <p:spPr>
          <a:xfrm>
            <a:off x="744070" y="615966"/>
            <a:ext cx="811305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6E502-C565-0491-219A-A069841C4D7A}"/>
              </a:ext>
            </a:extLst>
          </p:cNvPr>
          <p:cNvSpPr txBox="1"/>
          <p:nvPr/>
        </p:nvSpPr>
        <p:spPr>
          <a:xfrm>
            <a:off x="7446190" y="401120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13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버튼을 클릭하면 </a:t>
            </a:r>
            <a:r>
              <a:rPr lang="en-US" altLang="ko-KR" dirty="0"/>
              <a:t>Timer </a:t>
            </a:r>
            <a:r>
              <a:rPr lang="ko-KR" altLang="en-US" dirty="0"/>
              <a:t>가 돌기 시작합니다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DA7F2-4841-1048-D924-E095346E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5" y="2473718"/>
            <a:ext cx="10088383" cy="1619476"/>
          </a:xfrm>
          <a:prstGeom prst="rect">
            <a:avLst/>
          </a:prstGeom>
          <a:ln>
            <a:solidFill>
              <a:srgbClr val="4270C3"/>
            </a:solidFill>
          </a:ln>
        </p:spPr>
      </p:pic>
    </p:spTree>
    <p:extLst>
      <p:ext uri="{BB962C8B-B14F-4D97-AF65-F5344CB8AC3E}">
        <p14:creationId xmlns:p14="http://schemas.microsoft.com/office/powerpoint/2010/main" val="16134946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하지만 버튼을 다시 눌러서 </a:t>
            </a:r>
            <a:r>
              <a:rPr lang="en-US" altLang="ko-KR" dirty="0"/>
              <a:t>Unmount </a:t>
            </a:r>
            <a:r>
              <a:rPr lang="ko-KR" altLang="en-US" dirty="0"/>
              <a:t>를 시켜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컴포넌트가 </a:t>
            </a:r>
            <a:r>
              <a:rPr lang="en-US" altLang="ko-KR" dirty="0"/>
              <a:t>unmount </a:t>
            </a:r>
            <a:r>
              <a:rPr lang="ko-KR" altLang="en-US" dirty="0"/>
              <a:t>가 되어도 타이머는 계속 돌아가게 됩니다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9E31E-329C-0993-37C2-85A68AC4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43" y="2307299"/>
            <a:ext cx="9507277" cy="1705213"/>
          </a:xfrm>
          <a:prstGeom prst="rect">
            <a:avLst/>
          </a:prstGeom>
          <a:ln>
            <a:solidFill>
              <a:srgbClr val="4270C3"/>
            </a:solidFill>
          </a:ln>
        </p:spPr>
      </p:pic>
    </p:spTree>
    <p:extLst>
      <p:ext uri="{BB962C8B-B14F-4D97-AF65-F5344CB8AC3E}">
        <p14:creationId xmlns:p14="http://schemas.microsoft.com/office/powerpoint/2010/main" val="4165535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이런 상황을 방지하기 위해서 </a:t>
            </a:r>
            <a:r>
              <a:rPr lang="en-US" altLang="ko-KR" dirty="0"/>
              <a:t>Unmount </a:t>
            </a:r>
            <a:r>
              <a:rPr lang="ko-KR" altLang="en-US" dirty="0"/>
              <a:t>가 되면 실행되는 </a:t>
            </a:r>
            <a:r>
              <a:rPr lang="en-US" altLang="ko-KR" dirty="0"/>
              <a:t>Clean-up </a:t>
            </a:r>
            <a:r>
              <a:rPr lang="ko-KR" altLang="en-US" dirty="0"/>
              <a:t>을 이용</a:t>
            </a:r>
            <a:r>
              <a:rPr lang="en-US" altLang="ko-KR" dirty="0"/>
              <a:t>, </a:t>
            </a:r>
            <a:r>
              <a:rPr lang="ko-KR" altLang="en-US" dirty="0"/>
              <a:t>타이머를 제거해 줍시다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기존의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코드에 </a:t>
            </a:r>
            <a:r>
              <a:rPr lang="en-US" altLang="ko-KR" dirty="0"/>
              <a:t>return </a:t>
            </a:r>
            <a:r>
              <a:rPr lang="ko-KR" altLang="en-US" dirty="0"/>
              <a:t>으로 </a:t>
            </a:r>
            <a:r>
              <a:rPr lang="en-US" altLang="ko-KR" dirty="0"/>
              <a:t>Clean-up </a:t>
            </a:r>
            <a:r>
              <a:rPr lang="ko-KR" altLang="en-US" dirty="0"/>
              <a:t>함수를 지정하여 줍시다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6680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2E6D4-F728-4F3D-41F1-BA27E04F2360}"/>
              </a:ext>
            </a:extLst>
          </p:cNvPr>
          <p:cNvSpPr txBox="1"/>
          <p:nvPr/>
        </p:nvSpPr>
        <p:spPr>
          <a:xfrm>
            <a:off x="627529" y="258285"/>
            <a:ext cx="8382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타이머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타이머가 실행 중입니다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681A78-0A5F-CB56-02ED-005A70E38138}"/>
              </a:ext>
            </a:extLst>
          </p:cNvPr>
          <p:cNvSpPr/>
          <p:nvPr/>
        </p:nvSpPr>
        <p:spPr>
          <a:xfrm>
            <a:off x="1559859" y="2429435"/>
            <a:ext cx="3639670" cy="999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36867-19E3-BB8B-28ED-5F79A9A40FE7}"/>
              </a:ext>
            </a:extLst>
          </p:cNvPr>
          <p:cNvSpPr txBox="1"/>
          <p:nvPr/>
        </p:nvSpPr>
        <p:spPr>
          <a:xfrm>
            <a:off x="5880355" y="5002447"/>
            <a:ext cx="292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/components/Timer.js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74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Unmount </a:t>
            </a:r>
            <a:r>
              <a:rPr lang="ko-KR" altLang="en-US" dirty="0"/>
              <a:t>가 되는 상황에서는 </a:t>
            </a:r>
            <a:r>
              <a:rPr lang="en-US" altLang="ko-KR" dirty="0"/>
              <a:t>return </a:t>
            </a:r>
            <a:r>
              <a:rPr lang="ko-KR" altLang="en-US" dirty="0"/>
              <a:t>에 인자로 전달한 함수가 실행이 되고 타이머가 정상 종료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E68C0D-5A49-9051-C9C0-74F5BE0D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90" y="2815632"/>
            <a:ext cx="8773749" cy="1800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270C3"/>
            </a:solidFill>
          </a:ln>
        </p:spPr>
      </p:pic>
    </p:spTree>
    <p:extLst>
      <p:ext uri="{BB962C8B-B14F-4D97-AF65-F5344CB8AC3E}">
        <p14:creationId xmlns:p14="http://schemas.microsoft.com/office/powerpoint/2010/main" val="1108780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타이머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라는 컴포넌트를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App.js</a:t>
            </a:r>
            <a:r>
              <a:rPr lang="ko-KR" altLang="en-US" dirty="0"/>
              <a:t> 에는 </a:t>
            </a:r>
            <a:r>
              <a:rPr lang="en-US" altLang="ko-KR" dirty="0"/>
              <a:t>‘</a:t>
            </a:r>
            <a:r>
              <a:rPr lang="ko-KR" altLang="en-US" dirty="0"/>
              <a:t>보이기</a:t>
            </a:r>
            <a:r>
              <a:rPr lang="en-US" altLang="ko-KR" dirty="0"/>
              <a:t>’ </a:t>
            </a:r>
            <a:r>
              <a:rPr lang="ko-KR" altLang="en-US" dirty="0"/>
              <a:t>라는 버튼이 하나 있습니다</a:t>
            </a:r>
            <a:r>
              <a:rPr lang="en-US" altLang="ko-KR" dirty="0"/>
              <a:t>. </a:t>
            </a:r>
            <a:r>
              <a:rPr lang="ko-KR" altLang="en-US" dirty="0"/>
              <a:t>해당 버튼을 클릭하면 </a:t>
            </a:r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가 마운트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버튼을 클릭하면 </a:t>
            </a:r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컴포넌트가 마운트 되고 마운트가 된 시간을 초단위로 기록하는 타이머가 실행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에도 </a:t>
            </a:r>
            <a:r>
              <a:rPr lang="en-US" altLang="ko-KR" dirty="0"/>
              <a:t>‘</a:t>
            </a:r>
            <a:r>
              <a:rPr lang="ko-KR" altLang="en-US" dirty="0"/>
              <a:t>시간</a:t>
            </a:r>
            <a:r>
              <a:rPr lang="en-US" altLang="ko-KR" dirty="0"/>
              <a:t>’</a:t>
            </a:r>
            <a:r>
              <a:rPr lang="ko-KR" altLang="en-US" dirty="0"/>
              <a:t> 버튼이</a:t>
            </a:r>
            <a:r>
              <a:rPr lang="en-US" altLang="ko-KR" dirty="0"/>
              <a:t> </a:t>
            </a:r>
            <a:r>
              <a:rPr lang="ko-KR" altLang="en-US" dirty="0"/>
              <a:t>존재하며</a:t>
            </a:r>
            <a:r>
              <a:rPr lang="en-US" altLang="ko-KR" dirty="0"/>
              <a:t>, </a:t>
            </a:r>
            <a:r>
              <a:rPr lang="ko-KR" altLang="en-US" dirty="0"/>
              <a:t>해당 버튼을 누르면 지금까지 마운트가 된 시간을 출력해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051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573436" cy="5529609"/>
          </a:xfrm>
        </p:spPr>
        <p:txBody>
          <a:bodyPr/>
          <a:lstStyle/>
          <a:p>
            <a:r>
              <a:rPr lang="ko-KR" altLang="en-US" dirty="0"/>
              <a:t>위의 코드를 변경해서 </a:t>
            </a:r>
            <a:r>
              <a:rPr lang="en-US" altLang="ko-KR" dirty="0"/>
              <a:t>Input </a:t>
            </a:r>
            <a:r>
              <a:rPr lang="ko-KR" altLang="en-US" dirty="0"/>
              <a:t>창에 색을 입력하고 색 변경 버튼을 누르면 컴포넌트의 배경색이 변경되는 컴포넌트를 완성해 주세요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값을 받는 것과 </a:t>
            </a:r>
            <a:r>
              <a:rPr lang="en-US" altLang="ko-KR" dirty="0"/>
              <a:t>DOM </a:t>
            </a:r>
            <a:r>
              <a:rPr lang="ko-KR" altLang="en-US" dirty="0"/>
              <a:t>컨트롤은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를 활용해서 구현해야 합니다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3A256-25D1-DDA1-8735-745DC4AA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40" y="3693653"/>
            <a:ext cx="4324954" cy="120984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26DC95-1DD1-51DA-B903-6D0EC4807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56" y="3693653"/>
            <a:ext cx="4353533" cy="1143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80B52F-BCAF-5714-82CB-EBFCE9067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856" y="5210374"/>
            <a:ext cx="4315427" cy="1162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63F49D-000B-3CC1-CA52-A327759D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40" y="5210374"/>
            <a:ext cx="440116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6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타이머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보이기</a:t>
            </a:r>
            <a:r>
              <a:rPr lang="en-US" altLang="ko-KR" dirty="0"/>
              <a:t>’ </a:t>
            </a:r>
            <a:r>
              <a:rPr lang="ko-KR" altLang="en-US" dirty="0"/>
              <a:t>버튼을 한번 더 클릭하면</a:t>
            </a:r>
            <a:r>
              <a:rPr lang="en-US" altLang="ko-KR" dirty="0"/>
              <a:t>, </a:t>
            </a:r>
            <a:r>
              <a:rPr lang="en-US" altLang="ko-KR" dirty="0" err="1"/>
              <a:t>PracticeTimer</a:t>
            </a:r>
            <a:r>
              <a:rPr lang="ko-KR" altLang="en-US" dirty="0"/>
              <a:t> 가 </a:t>
            </a:r>
            <a:r>
              <a:rPr lang="en-US" altLang="ko-KR" dirty="0"/>
              <a:t>Unmount </a:t>
            </a:r>
            <a:r>
              <a:rPr lang="ko-KR" altLang="en-US" dirty="0"/>
              <a:t>되고 타이머도 종료 되어야 합니다</a:t>
            </a:r>
            <a:r>
              <a:rPr lang="en-US" altLang="ko-KR"/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5392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5A2F87-7F58-BD33-4C9A-C2E80B83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7" y="554075"/>
            <a:ext cx="2239351" cy="166020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B0372E-9E64-9062-ACDF-10C3A2EF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787" y="554075"/>
            <a:ext cx="8068801" cy="191479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11161-92DA-1FDA-0E52-04A1BF5FA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818" y="3055447"/>
            <a:ext cx="8697539" cy="324847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20894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3658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는 다양한 곳에서 활용이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 컴포넌트가 서버로 부터 데이터를 받아와야 하는 상황에서 많이 사용</a:t>
            </a:r>
            <a:endParaRPr lang="en-US" altLang="ko-KR" dirty="0"/>
          </a:p>
          <a:p>
            <a:r>
              <a:rPr lang="ko-KR" altLang="en-US" dirty="0"/>
              <a:t>컴포넌트가 최초  마운트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서버로 부터 데이터를 요청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데이터를 </a:t>
            </a:r>
            <a:r>
              <a:rPr lang="en-US" altLang="ko-KR" dirty="0">
                <a:sym typeface="Wingdings" panose="05000000000000000000" pitchFamily="2" charset="2"/>
              </a:rPr>
              <a:t>State </a:t>
            </a:r>
            <a:r>
              <a:rPr lang="ko-KR" altLang="en-US" dirty="0">
                <a:sym typeface="Wingdings" panose="05000000000000000000" pitchFamily="2" charset="2"/>
              </a:rPr>
              <a:t>에 등록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내용을 렌더링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위와 같은 흐름을 많이 사용합니다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8862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서버 구성하기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지난번 실습으로 </a:t>
            </a:r>
            <a:r>
              <a:rPr lang="ko-KR" altLang="en-US" dirty="0" err="1"/>
              <a:t>했었던</a:t>
            </a:r>
            <a:r>
              <a:rPr lang="ko-KR" altLang="en-US" dirty="0"/>
              <a:t> </a:t>
            </a:r>
            <a:r>
              <a:rPr lang="en-US" altLang="ko-KR" dirty="0" err="1"/>
              <a:t>pororoObjArr</a:t>
            </a:r>
            <a:r>
              <a:rPr lang="en-US" altLang="ko-KR" dirty="0"/>
              <a:t> </a:t>
            </a:r>
            <a:r>
              <a:rPr lang="ko-KR" altLang="en-US" dirty="0"/>
              <a:t>라는 배열을 전달해 주는 </a:t>
            </a:r>
            <a:r>
              <a:rPr lang="ko-KR" altLang="en-US" dirty="0" err="1"/>
              <a:t>백엔드</a:t>
            </a:r>
            <a:r>
              <a:rPr lang="ko-KR" altLang="en-US" dirty="0"/>
              <a:t> 서버를 간단하게 구축해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따로 만들기는 귀찮으니 </a:t>
            </a:r>
            <a:r>
              <a:rPr lang="ko-KR" altLang="en-US" dirty="0" err="1"/>
              <a:t>리액트</a:t>
            </a:r>
            <a:r>
              <a:rPr lang="ko-KR" altLang="en-US" dirty="0"/>
              <a:t> 폴더에 </a:t>
            </a:r>
            <a:r>
              <a:rPr lang="en-US" altLang="ko-KR" dirty="0"/>
              <a:t>backend </a:t>
            </a:r>
            <a:r>
              <a:rPr lang="ko-KR" altLang="en-US" dirty="0"/>
              <a:t>라는 폴더를 만들어서 간단하게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왜냐면 </a:t>
            </a:r>
            <a:r>
              <a:rPr lang="ko-KR" altLang="en-US" dirty="0" err="1"/>
              <a:t>리액트는</a:t>
            </a:r>
            <a:r>
              <a:rPr lang="ko-KR" altLang="en-US" dirty="0"/>
              <a:t> 이미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이 관리하는 폴더이기 때문에 간단하게 필요 패키지 모듈만 설치하여 사용하면 되기 때문이죠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5566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ko-KR" altLang="en-US" dirty="0" err="1"/>
              <a:t>백엔드</a:t>
            </a:r>
            <a:r>
              <a:rPr lang="ko-KR" altLang="en-US" dirty="0"/>
              <a:t> 서버 구성하기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ko-KR" altLang="en-US" dirty="0" err="1"/>
              <a:t>리액트</a:t>
            </a:r>
            <a:r>
              <a:rPr lang="ko-KR" altLang="en-US" dirty="0"/>
              <a:t> 폴더에 </a:t>
            </a:r>
            <a:r>
              <a:rPr lang="en-US" altLang="ko-KR" dirty="0"/>
              <a:t>backend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Express </a:t>
            </a:r>
            <a:r>
              <a:rPr lang="ko-KR" altLang="en-US" dirty="0"/>
              <a:t>와 </a:t>
            </a:r>
            <a:r>
              <a:rPr lang="en-US" altLang="ko-KR" dirty="0" err="1"/>
              <a:t>cors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express </a:t>
            </a:r>
            <a:r>
              <a:rPr lang="en-US" altLang="ko-KR" dirty="0" err="1"/>
              <a:t>cors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82034-D7D2-12AE-CFEF-A2A617E3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78" y="1564903"/>
            <a:ext cx="3220563" cy="16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351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server.js </a:t>
            </a:r>
            <a:r>
              <a:rPr lang="ko-KR" altLang="en-US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EDC5B-6EEE-BDDC-A401-313D6BCF5BD0}"/>
              </a:ext>
            </a:extLst>
          </p:cNvPr>
          <p:cNvSpPr txBox="1"/>
          <p:nvPr/>
        </p:nvSpPr>
        <p:spPr>
          <a:xfrm>
            <a:off x="270627" y="1328391"/>
            <a:ext cx="78075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324B2-0BEF-6B19-2002-B76794C6D478}"/>
              </a:ext>
            </a:extLst>
          </p:cNvPr>
          <p:cNvSpPr txBox="1"/>
          <p:nvPr/>
        </p:nvSpPr>
        <p:spPr>
          <a:xfrm>
            <a:off x="8453162" y="1015643"/>
            <a:ext cx="3738837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루피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공주님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크롱이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장난꾸러기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</p:txBody>
      </p:sp>
    </p:spTree>
    <p:extLst>
      <p:ext uri="{BB962C8B-B14F-4D97-AF65-F5344CB8AC3E}">
        <p14:creationId xmlns:p14="http://schemas.microsoft.com/office/powerpoint/2010/main" val="514502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ko-KR" altLang="en-US" dirty="0" err="1"/>
              <a:t>백엔드</a:t>
            </a:r>
            <a:r>
              <a:rPr lang="ko-KR" altLang="en-US" dirty="0"/>
              <a:t> 서버 구성하기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실행 후 </a:t>
            </a:r>
            <a:r>
              <a:rPr lang="en-US" altLang="ko-KR" dirty="0"/>
              <a:t>Postman </a:t>
            </a:r>
            <a:r>
              <a:rPr lang="ko-KR" altLang="en-US" dirty="0"/>
              <a:t>으로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4A8253-C348-BF95-B2BE-FAD23434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05" y="1456986"/>
            <a:ext cx="506800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51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컴포넌트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데이터를 받아서 그려줄 </a:t>
            </a:r>
            <a:r>
              <a:rPr lang="en-US" altLang="ko-KR" dirty="0" err="1"/>
              <a:t>UseEffectFetch.jsx</a:t>
            </a:r>
            <a:r>
              <a:rPr lang="en-US" altLang="ko-KR" dirty="0"/>
              <a:t> </a:t>
            </a:r>
            <a:r>
              <a:rPr lang="ko-KR" altLang="en-US" dirty="0"/>
              <a:t>컴포넌트 생성</a:t>
            </a:r>
            <a:endParaRPr lang="en-US" altLang="ko-KR" dirty="0"/>
          </a:p>
          <a:p>
            <a:r>
              <a:rPr lang="ko-KR" altLang="en-US" dirty="0"/>
              <a:t>함수가 마운트 되면 </a:t>
            </a:r>
            <a:r>
              <a:rPr lang="en-US" altLang="ko-KR" dirty="0"/>
              <a:t>Fetch</a:t>
            </a:r>
            <a:r>
              <a:rPr lang="ko-KR" altLang="en-US" dirty="0"/>
              <a:t> 함수를 이용해서 만들어 둔</a:t>
            </a:r>
            <a:r>
              <a:rPr lang="en-US" altLang="ko-KR" dirty="0"/>
              <a:t>, API</a:t>
            </a:r>
            <a:r>
              <a:rPr lang="ko-KR" altLang="en-US" dirty="0"/>
              <a:t>로 데이터를 요청하고 해당 데이터를 받아서 </a:t>
            </a:r>
            <a:r>
              <a:rPr lang="en-US" altLang="ko-KR" dirty="0"/>
              <a:t>state </a:t>
            </a:r>
            <a:r>
              <a:rPr lang="ko-KR" altLang="en-US" dirty="0"/>
              <a:t>에 부여해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720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A515EA-E216-F09A-9568-9070AA1106CE}"/>
              </a:ext>
            </a:extLst>
          </p:cNvPr>
          <p:cNvSpPr txBox="1"/>
          <p:nvPr/>
        </p:nvSpPr>
        <p:spPr>
          <a:xfrm>
            <a:off x="304800" y="197346"/>
            <a:ext cx="84455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"http://localhost:4000/"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[]);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B5060-7466-9C0C-9062-EDC3A04A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46" y="4968798"/>
            <a:ext cx="5378554" cy="14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5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숫자</a:t>
            </a:r>
            <a:r>
              <a:rPr lang="en-US" altLang="ko-KR" dirty="0"/>
              <a:t> </a:t>
            </a:r>
            <a:r>
              <a:rPr lang="ko-KR" altLang="en-US" dirty="0"/>
              <a:t>퀴즈 프로그램을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컴포넌트가 </a:t>
            </a:r>
            <a:r>
              <a:rPr lang="ko-KR" altLang="en-US" dirty="0" err="1"/>
              <a:t>랜더링이</a:t>
            </a:r>
            <a:r>
              <a:rPr lang="ko-KR" altLang="en-US" dirty="0"/>
              <a:t> 되면 </a:t>
            </a:r>
            <a:r>
              <a:rPr lang="en-US" altLang="ko-KR" dirty="0"/>
              <a:t>0 ~ 9 </a:t>
            </a:r>
            <a:r>
              <a:rPr lang="ko-KR" altLang="en-US" dirty="0"/>
              <a:t>사이의 수를 랜덤으로 </a:t>
            </a:r>
            <a:r>
              <a:rPr lang="en-US" altLang="ko-KR" dirty="0"/>
              <a:t>2</a:t>
            </a:r>
            <a:r>
              <a:rPr lang="ko-KR" altLang="en-US" dirty="0"/>
              <a:t>개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랜덤으로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 중에서 어떤 연산을 할지 정하여 퀴즈를 출제합니다</a:t>
            </a:r>
            <a:r>
              <a:rPr lang="en-US" altLang="ko-KR" dirty="0"/>
              <a:t>. (</a:t>
            </a:r>
            <a:r>
              <a:rPr lang="ko-KR" altLang="en-US" dirty="0"/>
              <a:t>나눗셈은 소수가 나오므로 </a:t>
            </a:r>
            <a:r>
              <a:rPr lang="en-US" altLang="ko-KR" dirty="0"/>
              <a:t>X)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CCA5A1-03FC-CA5C-BFFA-D9257B87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0" y="4504618"/>
            <a:ext cx="5271550" cy="1633631"/>
          </a:xfrm>
          <a:prstGeom prst="rect">
            <a:avLst/>
          </a:prstGeom>
          <a:ln>
            <a:solidFill>
              <a:srgbClr val="4474D2"/>
            </a:solidFill>
          </a:ln>
        </p:spPr>
      </p:pic>
    </p:spTree>
    <p:extLst>
      <p:ext uri="{BB962C8B-B14F-4D97-AF65-F5344CB8AC3E}">
        <p14:creationId xmlns:p14="http://schemas.microsoft.com/office/powerpoint/2010/main" val="29762684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받은 데이터를 그려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데이터가 일정하죠</a:t>
            </a:r>
            <a:r>
              <a:rPr lang="en-US" altLang="ko-KR" dirty="0"/>
              <a:t>? </a:t>
            </a:r>
            <a:r>
              <a:rPr lang="ko-KR" altLang="en-US" dirty="0"/>
              <a:t>그럼 하나하나 그릴 필요가 없겠죠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컴포넌트와 </a:t>
            </a:r>
            <a:r>
              <a:rPr lang="en-US" altLang="ko-KR" dirty="0"/>
              <a:t>props </a:t>
            </a:r>
            <a:r>
              <a:rPr lang="ko-KR" altLang="en-US" dirty="0"/>
              <a:t>를 활용해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데이터를 그려주는 </a:t>
            </a:r>
            <a:r>
              <a:rPr lang="en-US" altLang="ko-KR" dirty="0" err="1"/>
              <a:t>ProfileComponent.jsx</a:t>
            </a:r>
            <a:r>
              <a:rPr lang="en-US" altLang="ko-KR" dirty="0"/>
              <a:t> </a:t>
            </a:r>
            <a:r>
              <a:rPr lang="ko-KR" altLang="en-US" dirty="0"/>
              <a:t>를 생성해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9025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68B8C-2C07-C9CA-399B-56041454CDA3}"/>
              </a:ext>
            </a:extLst>
          </p:cNvPr>
          <p:cNvSpPr txBox="1"/>
          <p:nvPr/>
        </p:nvSpPr>
        <p:spPr>
          <a:xfrm>
            <a:off x="457200" y="375841"/>
            <a:ext cx="91059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8322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컴포넌트를 </a:t>
            </a:r>
            <a:r>
              <a:rPr lang="ko-KR" altLang="en-US" dirty="0" err="1"/>
              <a:t>임포트</a:t>
            </a:r>
            <a:r>
              <a:rPr lang="ko-KR" altLang="en-US" dirty="0"/>
              <a:t> 하고 </a:t>
            </a:r>
            <a:r>
              <a:rPr lang="en-US" altLang="ko-KR" dirty="0"/>
              <a:t>map </a:t>
            </a:r>
            <a:r>
              <a:rPr lang="ko-KR" altLang="en-US" dirty="0"/>
              <a:t>으로 그려주기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생성한 </a:t>
            </a:r>
            <a:r>
              <a:rPr lang="en-US" altLang="ko-KR" dirty="0" err="1"/>
              <a:t>ProfileComponent</a:t>
            </a:r>
            <a:r>
              <a:rPr lang="en-US" altLang="ko-KR" dirty="0"/>
              <a:t> </a:t>
            </a:r>
            <a:r>
              <a:rPr lang="ko-KR" altLang="en-US" dirty="0"/>
              <a:t>컴포넌트를 </a:t>
            </a:r>
            <a:r>
              <a:rPr lang="ko-KR" altLang="en-US" dirty="0" err="1"/>
              <a:t>임포트</a:t>
            </a:r>
            <a:r>
              <a:rPr lang="ko-KR" altLang="en-US" dirty="0"/>
              <a:t> 하고</a:t>
            </a:r>
            <a:r>
              <a:rPr lang="en-US" altLang="ko-KR" dirty="0"/>
              <a:t>, map </a:t>
            </a:r>
            <a:r>
              <a:rPr lang="ko-KR" altLang="en-US" dirty="0"/>
              <a:t>을 이용하여 그려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720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C8DD3-E564-7EBA-1346-4CDD0CFE37CD}"/>
              </a:ext>
            </a:extLst>
          </p:cNvPr>
          <p:cNvSpPr txBox="1"/>
          <p:nvPr/>
        </p:nvSpPr>
        <p:spPr>
          <a:xfrm>
            <a:off x="457200" y="375335"/>
            <a:ext cx="96774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기존 코드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ProfileComponent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5204808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DACA2C-5D91-BF4D-272E-1686252E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" y="407543"/>
            <a:ext cx="10808543" cy="56757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86789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카톡짤 블로그짤 푸는 포스팅 : 네이버 블로그">
            <a:extLst>
              <a:ext uri="{FF2B5EF4-FFF2-40B4-BE49-F238E27FC236}">
                <a16:creationId xmlns:a16="http://schemas.microsoft.com/office/drawing/2014/main" id="{AB2D01D4-AE2F-E547-A60F-CF8488B0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9" y="973511"/>
            <a:ext cx="8751141" cy="491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C7E376-5FFA-4915-05D7-11BEB808A1CE}"/>
              </a:ext>
            </a:extLst>
          </p:cNvPr>
          <p:cNvSpPr/>
          <p:nvPr/>
        </p:nvSpPr>
        <p:spPr>
          <a:xfrm>
            <a:off x="1792940" y="4177553"/>
            <a:ext cx="1712259" cy="1550894"/>
          </a:xfrm>
          <a:prstGeom prst="roundRect">
            <a:avLst/>
          </a:prstGeom>
          <a:solidFill>
            <a:srgbClr val="0070C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useState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useRef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useEffect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522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포스트잇 울지않게 붙이기 / 포스트잇 깔끔하게 붙이는 방법 / 포스트잇 붙이는 방법 : 네이버 블로그">
            <a:extLst>
              <a:ext uri="{FF2B5EF4-FFF2-40B4-BE49-F238E27FC236}">
                <a16:creationId xmlns:a16="http://schemas.microsoft.com/office/drawing/2014/main" id="{E4DF4599-A857-C2A9-AE5C-837E870B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249" y="904595"/>
            <a:ext cx="2265600" cy="25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88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저희는 언제 메모를 하나요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중요한 일을 까먹지 않기 위해서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컴퓨터는 기억을 잘 하죠</a:t>
            </a:r>
            <a:r>
              <a:rPr lang="en-US" altLang="ko-KR" dirty="0"/>
              <a:t>? </a:t>
            </a:r>
            <a:r>
              <a:rPr lang="ko-KR" altLang="en-US" dirty="0"/>
              <a:t>그럼 컴퓨터는 메모를 언제 쓸까요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보통 오래 계산이 필요한 값을 반복적으로 사용하고 싶을 때</a:t>
            </a:r>
            <a:r>
              <a:rPr lang="en-US" altLang="ko-KR" dirty="0"/>
              <a:t>, </a:t>
            </a:r>
            <a:r>
              <a:rPr lang="ko-KR" altLang="en-US" dirty="0"/>
              <a:t>해당 값을 저장해서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38553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8B18E3-CE16-F9AF-35E9-1615F9EA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51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B0DD15-4155-A0A1-AFC1-E73350DC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9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19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11970</TotalTime>
  <Words>8453</Words>
  <Application>Microsoft Office PowerPoint</Application>
  <PresentationFormat>와이드스크린</PresentationFormat>
  <Paragraphs>1323</Paragraphs>
  <Slides>203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203</vt:i4>
      </vt:variant>
    </vt:vector>
  </HeadingPairs>
  <TitlesOfParts>
    <vt:vector size="210" baseType="lpstr">
      <vt:lpstr>나눔스퀘어 ExtraBold</vt:lpstr>
      <vt:lpstr>나눔스퀘어 Bold</vt:lpstr>
      <vt:lpstr>Arial</vt:lpstr>
      <vt:lpstr>Consolas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useRef 값 확인하기</vt:lpstr>
      <vt:lpstr>PowerPoint 프레젠테이션</vt:lpstr>
      <vt:lpstr>PowerPoint 프레젠테이션</vt:lpstr>
      <vt:lpstr>PowerPoint 프레젠테이션</vt:lpstr>
      <vt:lpstr>실습, useRef 활용하기!</vt:lpstr>
      <vt:lpstr>실습, useRef 활용하기!</vt:lpstr>
      <vt:lpstr>PowerPoint 프레젠테이션</vt:lpstr>
      <vt:lpstr>PowerPoint 프레젠테이션</vt:lpstr>
      <vt:lpstr>PowerPoint 프레젠테이션</vt:lpstr>
      <vt:lpstr>PowerPoint 프레젠테이션</vt:lpstr>
      <vt:lpstr>React.Fragment!</vt:lpstr>
      <vt:lpstr>&lt;&gt; &lt;/&gt;</vt:lpstr>
      <vt:lpstr>PowerPoint 프레젠테이션</vt:lpstr>
      <vt:lpstr>결과물 화면~!</vt:lpstr>
      <vt:lpstr>ReactFragment 컴포넌트를 적용!</vt:lpstr>
      <vt:lpstr>PowerPoint 프레젠테이션</vt:lpstr>
      <vt:lpstr>PowerPoint 프레젠테이션</vt:lpstr>
      <vt:lpstr>PowerPoint 프레젠테이션</vt:lpstr>
      <vt:lpstr>PowerPoint 프레젠테이션</vt:lpstr>
      <vt:lpstr>필요 모듈 설치</vt:lpstr>
      <vt:lpstr>Eslint 기본 설정을 사용해 봅시다!</vt:lpstr>
      <vt:lpstr>Eslint 기본 설정을 사용해 봅시다!</vt:lpstr>
      <vt:lpstr>생성 된 .eslintrc.js 보기</vt:lpstr>
      <vt:lpstr>하나만 추가 합시다! 필요하면 또 추가 예정!</vt:lpstr>
      <vt:lpstr>Settings.json</vt:lpstr>
      <vt:lpstr>.prettierrc</vt:lpstr>
      <vt:lpstr>PowerPoint 프레젠테이션</vt:lpstr>
      <vt:lpstr>컴포넌트를 상황에 따라 켜고 끄기!</vt:lpstr>
      <vt:lpstr>조건부 렌더링을 위한 컴포넌트 만들기</vt:lpstr>
      <vt:lpstr>App.js 에서 조건부 렌더링 처리</vt:lpstr>
      <vt:lpstr>PowerPoint 프레젠테이션</vt:lpstr>
      <vt:lpstr>변수로 처리해서 코드 정리!</vt:lpstr>
      <vt:lpstr>PowerPoint 프레젠테이션</vt:lpstr>
      <vt:lpstr>실습, 조건부 렌더링 처리!</vt:lpstr>
      <vt:lpstr>PowerPoint 프레젠테이션</vt:lpstr>
      <vt:lpstr>PowerPoint 프레젠테이션</vt:lpstr>
      <vt:lpstr>PowerPoint 프레젠테이션</vt:lpstr>
      <vt:lpstr>PowerPoint 프레젠테이션</vt:lpstr>
      <vt:lpstr>컴포넌트의 Life Cycle</vt:lpstr>
      <vt:lpstr>클래스형 컴포넌트의 Life Cycle</vt:lpstr>
      <vt:lpstr>PowerPoint 프레젠테이션</vt:lpstr>
      <vt:lpstr>PowerPoint 프레젠테이션</vt:lpstr>
      <vt:lpstr>PowerPoint 프레젠테이션</vt:lpstr>
      <vt:lpstr>클래스형 컴포넌트의 Life Cycle</vt:lpstr>
      <vt:lpstr>PowerPoint 프레젠테이션</vt:lpstr>
      <vt:lpstr>PowerPoint 프레젠테이션</vt:lpstr>
      <vt:lpstr>함수형 컴포넌트의 Life Cycle</vt:lpstr>
      <vt:lpstr>PowerPoint 프레젠테이션</vt:lpstr>
      <vt:lpstr>PowerPoint 프레젠테이션</vt:lpstr>
      <vt:lpstr>PowerPoint 프레젠테이션</vt:lpstr>
      <vt:lpstr>PowerPoint 프레젠테이션</vt:lpstr>
      <vt:lpstr>그럼 코드로 한번 확인해 봅시다!</vt:lpstr>
      <vt:lpstr>PowerPoint 프레젠테이션</vt:lpstr>
      <vt:lpstr>PowerPoint 프레젠테이션</vt:lpstr>
      <vt:lpstr>그럼 코드로 한번 확인해 봅시다!</vt:lpstr>
      <vt:lpstr>PowerPoint 프레젠테이션</vt:lpstr>
      <vt:lpstr>PowerPoint 프레젠테이션</vt:lpstr>
      <vt:lpstr>PowerPoint 프레젠테이션</vt:lpstr>
      <vt:lpstr>PowerPoint 프레젠테이션</vt:lpstr>
      <vt:lpstr>useEffect 의 Dependency Array</vt:lpstr>
      <vt:lpstr>PowerPoint 프레젠테이션</vt:lpstr>
      <vt:lpstr>PowerPoint 프레젠테이션</vt:lpstr>
      <vt:lpstr>useEffect 의 Dependency Array</vt:lpstr>
      <vt:lpstr>Dependency Array 를 전달하면?</vt:lpstr>
      <vt:lpstr>PowerPoint 프레젠테이션</vt:lpstr>
      <vt:lpstr>useEffect 정리하기</vt:lpstr>
      <vt:lpstr>PowerPoint 프레젠테이션</vt:lpstr>
      <vt:lpstr>코드로 보기!</vt:lpstr>
      <vt:lpstr>PowerPoint 프레젠테이션</vt:lpstr>
      <vt:lpstr>PowerPoint 프레젠테이션</vt:lpstr>
      <vt:lpstr>Timer 컴포넌트</vt:lpstr>
      <vt:lpstr>Timer 컴포넌트</vt:lpstr>
      <vt:lpstr>Clean-up</vt:lpstr>
      <vt:lpstr>PowerPoint 프레젠테이션</vt:lpstr>
      <vt:lpstr>Clean-up</vt:lpstr>
      <vt:lpstr>실습, 컴포넌트 타이머!</vt:lpstr>
      <vt:lpstr>실습, 컴포넌트 타이머!</vt:lpstr>
      <vt:lpstr>PowerPoint 프레젠테이션</vt:lpstr>
      <vt:lpstr>PowerPoint 프레젠테이션</vt:lpstr>
      <vt:lpstr>실전 활용?</vt:lpstr>
      <vt:lpstr>간단한 백엔드 서버 구성하기!</vt:lpstr>
      <vt:lpstr>간단한 백엔드 서버 구성하기!</vt:lpstr>
      <vt:lpstr>server.js 코드</vt:lpstr>
      <vt:lpstr>간단한 백엔드 서버 구성하기!</vt:lpstr>
      <vt:lpstr>리액트 컴포넌트 만들기!</vt:lpstr>
      <vt:lpstr>PowerPoint 프레젠테이션</vt:lpstr>
      <vt:lpstr>받은 데이터를 그려 봅시다!</vt:lpstr>
      <vt:lpstr>PowerPoint 프레젠테이션</vt:lpstr>
      <vt:lpstr>컴포넌트를 임포트 하고 map 으로 그려주기!</vt:lpstr>
      <vt:lpstr>PowerPoint 프레젠테이션</vt:lpstr>
      <vt:lpstr>PowerPoint 프레젠테이션</vt:lpstr>
      <vt:lpstr>PowerPoint 프레젠테이션</vt:lpstr>
      <vt:lpstr>PowerPoint 프레젠테이션</vt:lpstr>
      <vt:lpstr>useMemo?</vt:lpstr>
      <vt:lpstr>PowerPoint 프레젠테이션</vt:lpstr>
      <vt:lpstr>PowerPoint 프레젠테이션</vt:lpstr>
      <vt:lpstr>PowerPoint 프레젠테이션</vt:lpstr>
      <vt:lpstr>PowerPoint 프레젠테이션</vt:lpstr>
      <vt:lpstr>useMemo!</vt:lpstr>
      <vt:lpstr>PowerPoint 프레젠테이션</vt:lpstr>
      <vt:lpstr>PowerPoint 프레젠테이션</vt:lpstr>
      <vt:lpstr>useMemo 실전 활용</vt:lpstr>
      <vt:lpstr>PowerPoint 프레젠테이션</vt:lpstr>
      <vt:lpstr>useMemo 실전 활용</vt:lpstr>
      <vt:lpstr>PowerPoint 프레젠테이션</vt:lpstr>
      <vt:lpstr>useMemo 실전 활용</vt:lpstr>
      <vt:lpstr>PowerPoint 프레젠테이션</vt:lpstr>
      <vt:lpstr>PowerPoint 프레젠테이션</vt:lpstr>
      <vt:lpstr>PowerPoint 프레젠테이션</vt:lpstr>
      <vt:lpstr>그리하여</vt:lpstr>
      <vt:lpstr>useMemo</vt:lpstr>
      <vt:lpstr>PowerPoint 프레젠테이션</vt:lpstr>
      <vt:lpstr>킹치만…</vt:lpstr>
      <vt:lpstr>PowerPoint 프레젠테이션</vt:lpstr>
      <vt:lpstr>PowerPoint 프레젠테이션</vt:lpstr>
      <vt:lpstr>PowerPoint 프레젠테이션</vt:lpstr>
      <vt:lpstr>인라인 스타일을 바로 적용</vt:lpstr>
      <vt:lpstr>PowerPoint 프레젠테이션</vt:lpstr>
      <vt:lpstr>PowerPoint 프레젠테이션</vt:lpstr>
      <vt:lpstr>기본 CSS 로 꾸미기!</vt:lpstr>
      <vt:lpstr>PowerPoint 프레젠테이션</vt:lpstr>
      <vt:lpstr>PowerPoint 프레젠테이션</vt:lpstr>
      <vt:lpstr>PowerPoint 프레젠테이션</vt:lpstr>
      <vt:lpstr>PowerPoint 프레젠테이션</vt:lpstr>
      <vt:lpstr>Styled Components</vt:lpstr>
      <vt:lpstr>Styled Components 설치 및 불러오기</vt:lpstr>
      <vt:lpstr>Styled Components 사용하기</vt:lpstr>
      <vt:lpstr>Styled Components 사용하기</vt:lpstr>
      <vt:lpstr>Styled Components 사용하기</vt:lpstr>
      <vt:lpstr>PowerPoint 프레젠테이션</vt:lpstr>
      <vt:lpstr>Styled Components 작동</vt:lpstr>
      <vt:lpstr>PowerPoint 프레젠테이션</vt:lpstr>
      <vt:lpstr>Styled Components 사용의 불편함</vt:lpstr>
      <vt:lpstr>Styled Components 사용의 불편함</vt:lpstr>
      <vt:lpstr>Styled Components 문법 표기</vt:lpstr>
      <vt:lpstr>Styled Components snippet 기능!</vt:lpstr>
      <vt:lpstr>PowerPoint 프레젠테이션</vt:lpstr>
      <vt:lpstr>실습, React 초기 페이지를 Styled 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페북의 가호</vt:lpstr>
      <vt:lpstr>PowerPoint 프레젠테이션</vt:lpstr>
      <vt:lpstr>하지만 src 폴더 이내라면!?</vt:lpstr>
      <vt:lpstr>PowerPoint 프레젠테이션</vt:lpstr>
      <vt:lpstr>src 폴더 내부 참조는 문제 없습니다!</vt:lpstr>
      <vt:lpstr>PowerPoint 프레젠테이션</vt:lpstr>
      <vt:lpstr>Props.children</vt:lpstr>
      <vt:lpstr>PowerPoint 프레젠테이션</vt:lpstr>
      <vt:lpstr>PowerPoint 프레젠테이션</vt:lpstr>
      <vt:lpstr>코드로 확인해 봅시다!</vt:lpstr>
      <vt:lpstr>PowerPoint 프레젠테이션</vt:lpstr>
      <vt:lpstr>PowerPoint 프레젠테이션</vt:lpstr>
      <vt:lpstr>PowerPoint 프레젠테이션</vt:lpstr>
      <vt:lpstr>PowerPoint 프레젠테이션</vt:lpstr>
      <vt:lpstr>React 에서 Router 활용하기</vt:lpstr>
      <vt:lpstr>PowerPoint 프레젠테이션</vt:lpstr>
      <vt:lpstr>PowerPoint 프레젠테이션</vt:lpstr>
      <vt:lpstr>새로운 앱 성성!</vt:lpstr>
      <vt:lpstr>React Router 모듈 설치 및 적용</vt:lpstr>
      <vt:lpstr>PowerPoint 프레젠테이션</vt:lpstr>
      <vt:lpstr>React Router 용 컴포넌트 만들기</vt:lpstr>
      <vt:lpstr>PowerPoint 프레젠테이션</vt:lpstr>
      <vt:lpstr>App.js 에 Nav 메뉴 구성</vt:lpstr>
      <vt:lpstr>PowerPoint 프레젠테이션</vt:lpstr>
      <vt:lpstr>PowerPoint 프레젠테이션</vt:lpstr>
      <vt:lpstr>React Router 구현</vt:lpstr>
      <vt:lpstr>React Router 구현</vt:lpstr>
      <vt:lpstr>React Router 구현</vt:lpstr>
      <vt:lpstr>PowerPoint 프레젠테이션</vt:lpstr>
      <vt:lpstr>PowerPoint 프레젠테이션</vt:lpstr>
      <vt:lpstr>PowerPoint 프레젠테이션</vt:lpstr>
      <vt:lpstr>PowerPoint 프레젠테이션</vt:lpstr>
      <vt:lpstr>React Router 심화 활용</vt:lpstr>
      <vt:lpstr>Header 컴포넌트 작성</vt:lpstr>
      <vt:lpstr>PowerPoint 프레젠테이션</vt:lpstr>
      <vt:lpstr>App.js 에서의 라우팅 처리</vt:lpstr>
      <vt:lpstr>PowerPoint 프레젠테이션</vt:lpstr>
      <vt:lpstr>Profile, Board 컴포넌트 업데이트!</vt:lpstr>
      <vt:lpstr>PowerPoint 프레젠테이션</vt:lpstr>
      <vt:lpstr>PowerPoint 프레젠테이션</vt:lpstr>
      <vt:lpstr>Page Not Found</vt:lpstr>
      <vt:lpstr>Page Not Found</vt:lpstr>
      <vt:lpstr>PowerPoint 프레젠테이션</vt:lpstr>
      <vt:lpstr>Page Not Found</vt:lpstr>
      <vt:lpstr>PowerPoint 프레젠테이션</vt:lpstr>
      <vt:lpstr>PowerPoint 프레젠테이션</vt:lpstr>
      <vt:lpstr>PowerPoint 프레젠테이션</vt:lpstr>
      <vt:lpstr>주소의 Parameter 값 활용</vt:lpstr>
      <vt:lpstr>Board 컴포넌트 변경</vt:lpstr>
      <vt:lpstr>주소 처리 방법, to??</vt:lpstr>
      <vt:lpstr>주소 처리 방법, to??</vt:lpstr>
      <vt:lpstr>Route 에 Parameter 선언</vt:lpstr>
      <vt:lpstr>BoardDetail 컴포넌트에서 parameter 받기</vt:lpstr>
      <vt:lpstr>PowerPoint 프레젠테이션</vt:lpstr>
      <vt:lpstr>전달한 이름 그대로 객체의 Key 값이 배정</vt:lpstr>
      <vt:lpstr>구조 분해 할당 문법!? 가능!!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1489</cp:revision>
  <dcterms:created xsi:type="dcterms:W3CDTF">2022-05-29T13:34:07Z</dcterms:created>
  <dcterms:modified xsi:type="dcterms:W3CDTF">2023-03-29T14:20:53Z</dcterms:modified>
</cp:coreProperties>
</file>